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Teko"/>
      <p:regular r:id="rId26"/>
      <p:bold r:id="rId27"/>
    </p:embeddedFont>
    <p:embeddedFont>
      <p:font typeface="Century Gothic"/>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Teko-regular.fntdata"/><Relationship Id="rId25" Type="http://schemas.openxmlformats.org/officeDocument/2006/relationships/slide" Target="slides/slide19.xml"/><Relationship Id="rId28" Type="http://schemas.openxmlformats.org/officeDocument/2006/relationships/font" Target="fonts/CenturyGothic-regular.fntdata"/><Relationship Id="rId27" Type="http://schemas.openxmlformats.org/officeDocument/2006/relationships/font" Target="fonts/Tek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CenturyGothic-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Gothic-boldItalic.fntdata"/><Relationship Id="rId30" Type="http://schemas.openxmlformats.org/officeDocument/2006/relationships/font" Target="fonts/CenturyGothic-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a94580739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2a94580739_2_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a94580739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2a94580739_0_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a94580739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12a94580739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a9458073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2a94580739_0_4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a9458073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2a94580739_0_4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a94580739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2a94580739_0_4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a9458073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2a94580739_0_4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a94580739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2a94580739_0_5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a94580739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2a94580739_0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a94580739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12a94580739_0_4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a9458073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12a94580739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a9458073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2a94580739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a94580739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2a94580739_2_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a9458073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2a94580739_0_3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a94580739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2a94580739_0_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a94580739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2a94580739_0_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a94580739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2a94580739_0_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a9458073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2a94580739_0_5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a9458073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12a94580739_0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4"/>
          <p:cNvSpPr txBox="1"/>
          <p:nvPr>
            <p:ph type="ctrTitle"/>
          </p:nvPr>
        </p:nvSpPr>
        <p:spPr>
          <a:xfrm>
            <a:off x="866216" y="1085850"/>
            <a:ext cx="6619244" cy="2497186"/>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4"/>
          <p:cNvSpPr txBox="1"/>
          <p:nvPr>
            <p:ph idx="1" type="subTitle"/>
          </p:nvPr>
        </p:nvSpPr>
        <p:spPr>
          <a:xfrm>
            <a:off x="866216" y="3583035"/>
            <a:ext cx="6619244" cy="646065"/>
          </a:xfrm>
          <a:prstGeom prst="rect">
            <a:avLst/>
          </a:prstGeom>
          <a:noFill/>
          <a:ln>
            <a:noFill/>
          </a:ln>
        </p:spPr>
        <p:txBody>
          <a:bodyPr anchorCtr="0" anchor="t" bIns="34275" lIns="68575" spcFirstLastPara="1" rIns="68575" wrap="square" tIns="34275">
            <a:normAutofit/>
          </a:bodyPr>
          <a:lstStyle>
            <a:lvl1pPr lvl="0" algn="l">
              <a:spcBef>
                <a:spcPts val="800"/>
              </a:spcBef>
              <a:spcAft>
                <a:spcPts val="0"/>
              </a:spcAft>
              <a:buSzPts val="1200"/>
              <a:buNone/>
              <a:defRPr cap="none">
                <a:solidFill>
                  <a:srgbClr val="86D1D8"/>
                </a:solidFill>
              </a:defRPr>
            </a:lvl1pPr>
            <a:lvl2pPr lvl="1" algn="ctr">
              <a:spcBef>
                <a:spcPts val="800"/>
              </a:spcBef>
              <a:spcAft>
                <a:spcPts val="0"/>
              </a:spcAft>
              <a:buSzPts val="1100"/>
              <a:buNone/>
              <a:defRPr>
                <a:solidFill>
                  <a:schemeClr val="lt1"/>
                </a:solidFill>
              </a:defRPr>
            </a:lvl2pPr>
            <a:lvl3pPr lvl="2" algn="ctr">
              <a:spcBef>
                <a:spcPts val="800"/>
              </a:spcBef>
              <a:spcAft>
                <a:spcPts val="0"/>
              </a:spcAft>
              <a:buSzPts val="1000"/>
              <a:buNone/>
              <a:defRPr>
                <a:solidFill>
                  <a:schemeClr val="lt1"/>
                </a:solidFill>
              </a:defRPr>
            </a:lvl3pPr>
            <a:lvl4pPr lvl="3" algn="ctr">
              <a:spcBef>
                <a:spcPts val="800"/>
              </a:spcBef>
              <a:spcAft>
                <a:spcPts val="0"/>
              </a:spcAft>
              <a:buSzPts val="800"/>
              <a:buNone/>
              <a:defRPr>
                <a:solidFill>
                  <a:schemeClr val="lt1"/>
                </a:solidFill>
              </a:defRPr>
            </a:lvl4pPr>
            <a:lvl5pPr lvl="4" algn="ctr">
              <a:spcBef>
                <a:spcPts val="800"/>
              </a:spcBef>
              <a:spcAft>
                <a:spcPts val="0"/>
              </a:spcAft>
              <a:buSzPts val="800"/>
              <a:buNone/>
              <a:defRPr>
                <a:solidFill>
                  <a:schemeClr val="lt1"/>
                </a:solidFill>
              </a:defRPr>
            </a:lvl5pPr>
            <a:lvl6pPr lvl="5" algn="ctr">
              <a:spcBef>
                <a:spcPts val="800"/>
              </a:spcBef>
              <a:spcAft>
                <a:spcPts val="0"/>
              </a:spcAft>
              <a:buSzPts val="800"/>
              <a:buNone/>
              <a:defRPr>
                <a:solidFill>
                  <a:schemeClr val="lt1"/>
                </a:solidFill>
              </a:defRPr>
            </a:lvl6pPr>
            <a:lvl7pPr lvl="6" algn="ctr">
              <a:spcBef>
                <a:spcPts val="800"/>
              </a:spcBef>
              <a:spcAft>
                <a:spcPts val="0"/>
              </a:spcAft>
              <a:buSzPts val="800"/>
              <a:buNone/>
              <a:defRPr>
                <a:solidFill>
                  <a:schemeClr val="lt1"/>
                </a:solidFill>
              </a:defRPr>
            </a:lvl7pPr>
            <a:lvl8pPr lvl="7" algn="ctr">
              <a:spcBef>
                <a:spcPts val="800"/>
              </a:spcBef>
              <a:spcAft>
                <a:spcPts val="0"/>
              </a:spcAft>
              <a:buSzPts val="800"/>
              <a:buNone/>
              <a:defRPr>
                <a:solidFill>
                  <a:schemeClr val="lt1"/>
                </a:solidFill>
              </a:defRPr>
            </a:lvl8pPr>
            <a:lvl9pPr lvl="8" algn="ctr">
              <a:spcBef>
                <a:spcPts val="800"/>
              </a:spcBef>
              <a:spcAft>
                <a:spcPts val="0"/>
              </a:spcAft>
              <a:buSzPts val="800"/>
              <a:buNone/>
              <a:defRPr>
                <a:solidFill>
                  <a:schemeClr val="lt1"/>
                </a:solidFill>
              </a:defRPr>
            </a:lvl9pPr>
          </a:lstStyle>
          <a:p/>
        </p:txBody>
      </p:sp>
      <p:sp>
        <p:nvSpPr>
          <p:cNvPr id="65" name="Google Shape;65;p14"/>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4"/>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4"/>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5"/>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5"/>
          <p:cNvSpPr txBox="1"/>
          <p:nvPr>
            <p:ph idx="1" type="body"/>
          </p:nvPr>
        </p:nvSpPr>
        <p:spPr>
          <a:xfrm>
            <a:off x="827484" y="1539689"/>
            <a:ext cx="6709906" cy="3146611"/>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71" name="Google Shape;71;p15"/>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6"/>
          <p:cNvSpPr txBox="1"/>
          <p:nvPr>
            <p:ph type="title"/>
          </p:nvPr>
        </p:nvSpPr>
        <p:spPr>
          <a:xfrm>
            <a:off x="866217" y="2146300"/>
            <a:ext cx="6619243" cy="1436735"/>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 type="body"/>
          </p:nvPr>
        </p:nvSpPr>
        <p:spPr>
          <a:xfrm>
            <a:off x="866216" y="3583036"/>
            <a:ext cx="6619244"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200"/>
              <a:buNone/>
              <a:defRPr sz="1500" cap="none">
                <a:solidFill>
                  <a:srgbClr val="86D1D8"/>
                </a:solidFill>
              </a:defRPr>
            </a:lvl1pPr>
            <a:lvl2pPr indent="-228600" lvl="1" marL="914400" algn="l">
              <a:spcBef>
                <a:spcPts val="800"/>
              </a:spcBef>
              <a:spcAft>
                <a:spcPts val="0"/>
              </a:spcAft>
              <a:buSzPts val="1100"/>
              <a:buNone/>
              <a:defRPr sz="1400">
                <a:solidFill>
                  <a:schemeClr val="lt1"/>
                </a:solidFill>
              </a:defRPr>
            </a:lvl2pPr>
            <a:lvl3pPr indent="-228600" lvl="2" marL="1371600" algn="l">
              <a:spcBef>
                <a:spcPts val="800"/>
              </a:spcBef>
              <a:spcAft>
                <a:spcPts val="0"/>
              </a:spcAft>
              <a:buSzPts val="1000"/>
              <a:buNone/>
              <a:defRPr sz="1200">
                <a:solidFill>
                  <a:schemeClr val="lt1"/>
                </a:solidFill>
              </a:defRPr>
            </a:lvl3pPr>
            <a:lvl4pPr indent="-228600" lvl="3" marL="1828800" algn="l">
              <a:spcBef>
                <a:spcPts val="800"/>
              </a:spcBef>
              <a:spcAft>
                <a:spcPts val="0"/>
              </a:spcAft>
              <a:buSzPts val="800"/>
              <a:buNone/>
              <a:defRPr sz="1100">
                <a:solidFill>
                  <a:schemeClr val="lt1"/>
                </a:solidFill>
              </a:defRPr>
            </a:lvl4pPr>
            <a:lvl5pPr indent="-228600" lvl="4" marL="2286000" algn="l">
              <a:spcBef>
                <a:spcPts val="800"/>
              </a:spcBef>
              <a:spcAft>
                <a:spcPts val="0"/>
              </a:spcAft>
              <a:buSzPts val="800"/>
              <a:buNone/>
              <a:defRPr sz="1100">
                <a:solidFill>
                  <a:schemeClr val="lt1"/>
                </a:solidFill>
              </a:defRPr>
            </a:lvl5pPr>
            <a:lvl6pPr indent="-228600" lvl="5" marL="2743200" algn="l">
              <a:spcBef>
                <a:spcPts val="800"/>
              </a:spcBef>
              <a:spcAft>
                <a:spcPts val="0"/>
              </a:spcAft>
              <a:buSzPts val="800"/>
              <a:buNone/>
              <a:defRPr sz="1100">
                <a:solidFill>
                  <a:schemeClr val="lt1"/>
                </a:solidFill>
              </a:defRPr>
            </a:lvl6pPr>
            <a:lvl7pPr indent="-228600" lvl="6" marL="3200400" algn="l">
              <a:spcBef>
                <a:spcPts val="800"/>
              </a:spcBef>
              <a:spcAft>
                <a:spcPts val="0"/>
              </a:spcAft>
              <a:buSzPts val="800"/>
              <a:buNone/>
              <a:defRPr sz="1100">
                <a:solidFill>
                  <a:schemeClr val="lt1"/>
                </a:solidFill>
              </a:defRPr>
            </a:lvl7pPr>
            <a:lvl8pPr indent="-228600" lvl="7" marL="3657600" algn="l">
              <a:spcBef>
                <a:spcPts val="800"/>
              </a:spcBef>
              <a:spcAft>
                <a:spcPts val="0"/>
              </a:spcAft>
              <a:buSzPts val="800"/>
              <a:buNone/>
              <a:defRPr sz="1100">
                <a:solidFill>
                  <a:schemeClr val="lt1"/>
                </a:solidFill>
              </a:defRPr>
            </a:lvl8pPr>
            <a:lvl9pPr indent="-228600" lvl="8" marL="4114800" algn="l">
              <a:spcBef>
                <a:spcPts val="800"/>
              </a:spcBef>
              <a:spcAft>
                <a:spcPts val="0"/>
              </a:spcAft>
              <a:buSzPts val="800"/>
              <a:buNone/>
              <a:defRPr sz="1100">
                <a:solidFill>
                  <a:schemeClr val="lt1"/>
                </a:solidFill>
              </a:defRPr>
            </a:lvl9pPr>
          </a:lstStyle>
          <a:p/>
        </p:txBody>
      </p:sp>
      <p:sp>
        <p:nvSpPr>
          <p:cNvPr id="77" name="Google Shape;77;p16"/>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7"/>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 type="body"/>
          </p:nvPr>
        </p:nvSpPr>
        <p:spPr>
          <a:xfrm>
            <a:off x="827484" y="1545431"/>
            <a:ext cx="3297254" cy="3146822"/>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83" name="Google Shape;83;p17"/>
          <p:cNvSpPr txBox="1"/>
          <p:nvPr>
            <p:ph idx="2" type="body"/>
          </p:nvPr>
        </p:nvSpPr>
        <p:spPr>
          <a:xfrm>
            <a:off x="4240870" y="1542069"/>
            <a:ext cx="3297256" cy="3150184"/>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84" name="Google Shape;84;p17"/>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7"/>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18"/>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 type="body"/>
          </p:nvPr>
        </p:nvSpPr>
        <p:spPr>
          <a:xfrm>
            <a:off x="827485" y="1428750"/>
            <a:ext cx="3297253"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90" name="Google Shape;90;p18"/>
          <p:cNvSpPr txBox="1"/>
          <p:nvPr>
            <p:ph idx="2" type="body"/>
          </p:nvPr>
        </p:nvSpPr>
        <p:spPr>
          <a:xfrm>
            <a:off x="827484" y="1885950"/>
            <a:ext cx="3297254" cy="2806304"/>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91" name="Google Shape;91;p18"/>
          <p:cNvSpPr txBox="1"/>
          <p:nvPr>
            <p:ph idx="3" type="body"/>
          </p:nvPr>
        </p:nvSpPr>
        <p:spPr>
          <a:xfrm>
            <a:off x="4240871" y="1428750"/>
            <a:ext cx="3297254"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92" name="Google Shape;92;p18"/>
          <p:cNvSpPr txBox="1"/>
          <p:nvPr>
            <p:ph idx="4" type="body"/>
          </p:nvPr>
        </p:nvSpPr>
        <p:spPr>
          <a:xfrm>
            <a:off x="4240871" y="1885950"/>
            <a:ext cx="3297254" cy="2806304"/>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93" name="Google Shape;93;p18"/>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8"/>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8"/>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19"/>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9"/>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9"/>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9"/>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0"/>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0"/>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1"/>
          <p:cNvSpPr txBox="1"/>
          <p:nvPr>
            <p:ph type="title"/>
          </p:nvPr>
        </p:nvSpPr>
        <p:spPr>
          <a:xfrm>
            <a:off x="866215" y="1085850"/>
            <a:ext cx="2550798" cy="108585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 type="body"/>
          </p:nvPr>
        </p:nvSpPr>
        <p:spPr>
          <a:xfrm>
            <a:off x="3588462" y="1085850"/>
            <a:ext cx="3896998" cy="3429000"/>
          </a:xfrm>
          <a:prstGeom prst="rect">
            <a:avLst/>
          </a:prstGeom>
          <a:noFill/>
          <a:ln>
            <a:noFill/>
          </a:ln>
        </p:spPr>
        <p:txBody>
          <a:bodyPr anchorCtr="0" anchor="ctr" bIns="34275" lIns="68575" spcFirstLastPara="1" rIns="68575" wrap="square" tIns="34275">
            <a:normAutofit/>
          </a:bodyPr>
          <a:lstStyle>
            <a:lvl1pPr indent="-304800" lvl="0" marL="457200" algn="l">
              <a:spcBef>
                <a:spcPts val="800"/>
              </a:spcBef>
              <a:spcAft>
                <a:spcPts val="0"/>
              </a:spcAft>
              <a:buSzPts val="1200"/>
              <a:buChar char="►"/>
              <a:defRPr sz="1500"/>
            </a:lvl1pPr>
            <a:lvl2pPr indent="-298450" lvl="1" marL="914400" algn="l">
              <a:spcBef>
                <a:spcPts val="800"/>
              </a:spcBef>
              <a:spcAft>
                <a:spcPts val="0"/>
              </a:spcAft>
              <a:buSzPts val="1100"/>
              <a:buChar char="►"/>
              <a:defRPr sz="1400"/>
            </a:lvl2pPr>
            <a:lvl3pPr indent="-292100" lvl="2" marL="1371600" algn="l">
              <a:spcBef>
                <a:spcPts val="800"/>
              </a:spcBef>
              <a:spcAft>
                <a:spcPts val="0"/>
              </a:spcAft>
              <a:buSzPts val="1000"/>
              <a:buChar char="►"/>
              <a:defRPr sz="1200"/>
            </a:lvl3pPr>
            <a:lvl4pPr indent="-279400" lvl="3" marL="1828800" algn="l">
              <a:spcBef>
                <a:spcPts val="800"/>
              </a:spcBef>
              <a:spcAft>
                <a:spcPts val="0"/>
              </a:spcAft>
              <a:buSzPts val="800"/>
              <a:buChar char="►"/>
              <a:defRPr sz="1100"/>
            </a:lvl4pPr>
            <a:lvl5pPr indent="-279400" lvl="4" marL="2286000" algn="l">
              <a:spcBef>
                <a:spcPts val="800"/>
              </a:spcBef>
              <a:spcAft>
                <a:spcPts val="0"/>
              </a:spcAft>
              <a:buSzPts val="800"/>
              <a:buChar char="►"/>
              <a:defRPr sz="1100"/>
            </a:lvl5pPr>
            <a:lvl6pPr indent="-279400" lvl="5" marL="2743200" algn="l">
              <a:spcBef>
                <a:spcPts val="800"/>
              </a:spcBef>
              <a:spcAft>
                <a:spcPts val="0"/>
              </a:spcAft>
              <a:buSzPts val="800"/>
              <a:buChar char="►"/>
              <a:defRPr sz="1100"/>
            </a:lvl6pPr>
            <a:lvl7pPr indent="-279400" lvl="6" marL="3200400" algn="l">
              <a:spcBef>
                <a:spcPts val="800"/>
              </a:spcBef>
              <a:spcAft>
                <a:spcPts val="0"/>
              </a:spcAft>
              <a:buSzPts val="800"/>
              <a:buChar char="►"/>
              <a:defRPr sz="1100"/>
            </a:lvl7pPr>
            <a:lvl8pPr indent="-279400" lvl="7" marL="3657600" algn="l">
              <a:spcBef>
                <a:spcPts val="800"/>
              </a:spcBef>
              <a:spcAft>
                <a:spcPts val="0"/>
              </a:spcAft>
              <a:buSzPts val="800"/>
              <a:buChar char="►"/>
              <a:defRPr sz="1100"/>
            </a:lvl8pPr>
            <a:lvl9pPr indent="-279400" lvl="8" marL="4114800" algn="l">
              <a:spcBef>
                <a:spcPts val="800"/>
              </a:spcBef>
              <a:spcAft>
                <a:spcPts val="0"/>
              </a:spcAft>
              <a:buSzPts val="800"/>
              <a:buChar char="►"/>
              <a:defRPr sz="1100"/>
            </a:lvl9pPr>
          </a:lstStyle>
          <a:p/>
        </p:txBody>
      </p:sp>
      <p:sp>
        <p:nvSpPr>
          <p:cNvPr id="108" name="Google Shape;108;p21"/>
          <p:cNvSpPr txBox="1"/>
          <p:nvPr>
            <p:ph idx="2" type="body"/>
          </p:nvPr>
        </p:nvSpPr>
        <p:spPr>
          <a:xfrm>
            <a:off x="866215" y="2346960"/>
            <a:ext cx="2550797" cy="2171699"/>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09" name="Google Shape;109;p21"/>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21"/>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1"/>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2" name="Shape 112"/>
        <p:cNvGrpSpPr/>
        <p:nvPr/>
      </p:nvGrpSpPr>
      <p:grpSpPr>
        <a:xfrm>
          <a:off x="0" y="0"/>
          <a:ext cx="0" cy="0"/>
          <a:chOff x="0" y="0"/>
          <a:chExt cx="0" cy="0"/>
        </a:xfrm>
      </p:grpSpPr>
      <p:sp>
        <p:nvSpPr>
          <p:cNvPr id="113" name="Google Shape;113;p22"/>
          <p:cNvSpPr txBox="1"/>
          <p:nvPr>
            <p:ph type="title"/>
          </p:nvPr>
        </p:nvSpPr>
        <p:spPr>
          <a:xfrm>
            <a:off x="865430" y="1390644"/>
            <a:ext cx="3819679" cy="1181106"/>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2"/>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5" name="Google Shape;115;p22"/>
          <p:cNvSpPr txBox="1"/>
          <p:nvPr>
            <p:ph idx="1" type="body"/>
          </p:nvPr>
        </p:nvSpPr>
        <p:spPr>
          <a:xfrm>
            <a:off x="866215" y="2743200"/>
            <a:ext cx="3813734" cy="10287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6" name="Google Shape;116;p22"/>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2"/>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2"/>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9" name="Shape 119"/>
        <p:cNvGrpSpPr/>
        <p:nvPr/>
      </p:nvGrpSpPr>
      <p:grpSpPr>
        <a:xfrm>
          <a:off x="0" y="0"/>
          <a:ext cx="0" cy="0"/>
          <a:chOff x="0" y="0"/>
          <a:chExt cx="0" cy="0"/>
        </a:xfrm>
      </p:grpSpPr>
      <p:sp>
        <p:nvSpPr>
          <p:cNvPr id="120" name="Google Shape;120;p23"/>
          <p:cNvSpPr txBox="1"/>
          <p:nvPr>
            <p:ph type="title"/>
          </p:nvPr>
        </p:nvSpPr>
        <p:spPr>
          <a:xfrm>
            <a:off x="866217" y="3600440"/>
            <a:ext cx="6619243" cy="425053"/>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p:nvPr>
            <p:ph idx="2" type="pic"/>
          </p:nvPr>
        </p:nvSpPr>
        <p:spPr>
          <a:xfrm>
            <a:off x="866216" y="514350"/>
            <a:ext cx="6619244" cy="27305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23"/>
          <p:cNvSpPr txBox="1"/>
          <p:nvPr>
            <p:ph idx="1" type="body"/>
          </p:nvPr>
        </p:nvSpPr>
        <p:spPr>
          <a:xfrm>
            <a:off x="866217" y="4025494"/>
            <a:ext cx="6619242" cy="370284"/>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700"/>
              <a:buNone/>
              <a:defRPr sz="9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23" name="Google Shape;123;p23"/>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3"/>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26" name="Shape 126"/>
        <p:cNvGrpSpPr/>
        <p:nvPr/>
      </p:nvGrpSpPr>
      <p:grpSpPr>
        <a:xfrm>
          <a:off x="0" y="0"/>
          <a:ext cx="0" cy="0"/>
          <a:chOff x="0" y="0"/>
          <a:chExt cx="0" cy="0"/>
        </a:xfrm>
      </p:grpSpPr>
      <p:sp>
        <p:nvSpPr>
          <p:cNvPr id="127" name="Google Shape;127;p24"/>
          <p:cNvSpPr txBox="1"/>
          <p:nvPr>
            <p:ph type="title"/>
          </p:nvPr>
        </p:nvSpPr>
        <p:spPr>
          <a:xfrm>
            <a:off x="866215" y="1085850"/>
            <a:ext cx="6619244" cy="14859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 type="body"/>
          </p:nvPr>
        </p:nvSpPr>
        <p:spPr>
          <a:xfrm>
            <a:off x="866215" y="2743200"/>
            <a:ext cx="6619244" cy="1771650"/>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29" name="Google Shape;129;p24"/>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4"/>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4"/>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32" name="Shape 132"/>
        <p:cNvGrpSpPr/>
        <p:nvPr/>
      </p:nvGrpSpPr>
      <p:grpSpPr>
        <a:xfrm>
          <a:off x="0" y="0"/>
          <a:ext cx="0" cy="0"/>
          <a:chOff x="0" y="0"/>
          <a:chExt cx="0" cy="0"/>
        </a:xfrm>
      </p:grpSpPr>
      <p:sp>
        <p:nvSpPr>
          <p:cNvPr id="133" name="Google Shape;133;p25"/>
          <p:cNvSpPr txBox="1"/>
          <p:nvPr>
            <p:ph type="title"/>
          </p:nvPr>
        </p:nvSpPr>
        <p:spPr>
          <a:xfrm>
            <a:off x="1181101" y="1085850"/>
            <a:ext cx="5999486" cy="1742531"/>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5"/>
          <p:cNvSpPr txBox="1"/>
          <p:nvPr>
            <p:ph idx="1" type="body"/>
          </p:nvPr>
        </p:nvSpPr>
        <p:spPr>
          <a:xfrm>
            <a:off x="1447800" y="2828381"/>
            <a:ext cx="5459737" cy="256631"/>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b="0" i="0" sz="1100" cap="small">
                <a:solidFill>
                  <a:srgbClr val="86D1D8"/>
                </a:solidFill>
                <a:latin typeface="Century Gothic"/>
                <a:ea typeface="Century Gothic"/>
                <a:cs typeface="Century Gothic"/>
                <a:sym typeface="Century Gothic"/>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35" name="Google Shape;135;p25"/>
          <p:cNvSpPr txBox="1"/>
          <p:nvPr>
            <p:ph idx="2" type="body"/>
          </p:nvPr>
        </p:nvSpPr>
        <p:spPr>
          <a:xfrm>
            <a:off x="866215" y="3262993"/>
            <a:ext cx="6619244" cy="1257300"/>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36" name="Google Shape;136;p25"/>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5"/>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5"/>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
        <p:nvSpPr>
          <p:cNvPr id="139" name="Google Shape;139;p25"/>
          <p:cNvSpPr txBox="1"/>
          <p:nvPr/>
        </p:nvSpPr>
        <p:spPr>
          <a:xfrm>
            <a:off x="673721" y="728440"/>
            <a:ext cx="601434" cy="1477328"/>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
        <p:nvSpPr>
          <p:cNvPr id="140" name="Google Shape;140;p25"/>
          <p:cNvSpPr txBox="1"/>
          <p:nvPr/>
        </p:nvSpPr>
        <p:spPr>
          <a:xfrm>
            <a:off x="6997867" y="1960340"/>
            <a:ext cx="601434" cy="1477327"/>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9200" u="none" cap="none" strike="noStrike">
                <a:solidFill>
                  <a:srgbClr val="86D1D8"/>
                </a:solidFill>
                <a:latin typeface="Arial"/>
                <a:ea typeface="Arial"/>
                <a:cs typeface="Arial"/>
                <a:sym typeface="Arial"/>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41" name="Shape 141"/>
        <p:cNvGrpSpPr/>
        <p:nvPr/>
      </p:nvGrpSpPr>
      <p:grpSpPr>
        <a:xfrm>
          <a:off x="0" y="0"/>
          <a:ext cx="0" cy="0"/>
          <a:chOff x="0" y="0"/>
          <a:chExt cx="0" cy="0"/>
        </a:xfrm>
      </p:grpSpPr>
      <p:sp>
        <p:nvSpPr>
          <p:cNvPr id="142" name="Google Shape;142;p26"/>
          <p:cNvSpPr txBox="1"/>
          <p:nvPr>
            <p:ph type="title"/>
          </p:nvPr>
        </p:nvSpPr>
        <p:spPr>
          <a:xfrm>
            <a:off x="866215" y="2343151"/>
            <a:ext cx="6619245" cy="1239885"/>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26"/>
          <p:cNvSpPr txBox="1"/>
          <p:nvPr>
            <p:ph idx="1" type="body"/>
          </p:nvPr>
        </p:nvSpPr>
        <p:spPr>
          <a:xfrm>
            <a:off x="866215" y="3583036"/>
            <a:ext cx="6619244"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200"/>
              <a:buNone/>
              <a:defRPr sz="1500" cap="none">
                <a:solidFill>
                  <a:srgbClr val="86D1D8"/>
                </a:solidFill>
              </a:defRPr>
            </a:lvl1pPr>
            <a:lvl2pPr indent="-228600" lvl="1" marL="914400" algn="l">
              <a:spcBef>
                <a:spcPts val="800"/>
              </a:spcBef>
              <a:spcAft>
                <a:spcPts val="0"/>
              </a:spcAft>
              <a:buSzPts val="1100"/>
              <a:buNone/>
              <a:defRPr sz="1400">
                <a:solidFill>
                  <a:schemeClr val="lt1"/>
                </a:solidFill>
              </a:defRPr>
            </a:lvl2pPr>
            <a:lvl3pPr indent="-228600" lvl="2" marL="1371600" algn="l">
              <a:spcBef>
                <a:spcPts val="800"/>
              </a:spcBef>
              <a:spcAft>
                <a:spcPts val="0"/>
              </a:spcAft>
              <a:buSzPts val="1000"/>
              <a:buNone/>
              <a:defRPr sz="1200">
                <a:solidFill>
                  <a:schemeClr val="lt1"/>
                </a:solidFill>
              </a:defRPr>
            </a:lvl3pPr>
            <a:lvl4pPr indent="-228600" lvl="3" marL="1828800" algn="l">
              <a:spcBef>
                <a:spcPts val="800"/>
              </a:spcBef>
              <a:spcAft>
                <a:spcPts val="0"/>
              </a:spcAft>
              <a:buSzPts val="800"/>
              <a:buNone/>
              <a:defRPr sz="1100">
                <a:solidFill>
                  <a:schemeClr val="lt1"/>
                </a:solidFill>
              </a:defRPr>
            </a:lvl4pPr>
            <a:lvl5pPr indent="-228600" lvl="4" marL="2286000" algn="l">
              <a:spcBef>
                <a:spcPts val="800"/>
              </a:spcBef>
              <a:spcAft>
                <a:spcPts val="0"/>
              </a:spcAft>
              <a:buSzPts val="800"/>
              <a:buNone/>
              <a:defRPr sz="1100">
                <a:solidFill>
                  <a:schemeClr val="lt1"/>
                </a:solidFill>
              </a:defRPr>
            </a:lvl5pPr>
            <a:lvl6pPr indent="-228600" lvl="5" marL="2743200" algn="l">
              <a:spcBef>
                <a:spcPts val="800"/>
              </a:spcBef>
              <a:spcAft>
                <a:spcPts val="0"/>
              </a:spcAft>
              <a:buSzPts val="800"/>
              <a:buNone/>
              <a:defRPr sz="1100">
                <a:solidFill>
                  <a:schemeClr val="lt1"/>
                </a:solidFill>
              </a:defRPr>
            </a:lvl6pPr>
            <a:lvl7pPr indent="-228600" lvl="6" marL="3200400" algn="l">
              <a:spcBef>
                <a:spcPts val="800"/>
              </a:spcBef>
              <a:spcAft>
                <a:spcPts val="0"/>
              </a:spcAft>
              <a:buSzPts val="800"/>
              <a:buNone/>
              <a:defRPr sz="1100">
                <a:solidFill>
                  <a:schemeClr val="lt1"/>
                </a:solidFill>
              </a:defRPr>
            </a:lvl7pPr>
            <a:lvl8pPr indent="-228600" lvl="7" marL="3657600" algn="l">
              <a:spcBef>
                <a:spcPts val="800"/>
              </a:spcBef>
              <a:spcAft>
                <a:spcPts val="0"/>
              </a:spcAft>
              <a:buSzPts val="800"/>
              <a:buNone/>
              <a:defRPr sz="1100">
                <a:solidFill>
                  <a:schemeClr val="lt1"/>
                </a:solidFill>
              </a:defRPr>
            </a:lvl8pPr>
            <a:lvl9pPr indent="-228600" lvl="8" marL="4114800" algn="l">
              <a:spcBef>
                <a:spcPts val="800"/>
              </a:spcBef>
              <a:spcAft>
                <a:spcPts val="0"/>
              </a:spcAft>
              <a:buSzPts val="800"/>
              <a:buNone/>
              <a:defRPr sz="1100">
                <a:solidFill>
                  <a:schemeClr val="lt1"/>
                </a:solidFill>
              </a:defRPr>
            </a:lvl9pPr>
          </a:lstStyle>
          <a:p/>
        </p:txBody>
      </p:sp>
      <p:sp>
        <p:nvSpPr>
          <p:cNvPr id="144" name="Google Shape;144;p26"/>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26"/>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6"/>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47" name="Shape 147"/>
        <p:cNvGrpSpPr/>
        <p:nvPr/>
      </p:nvGrpSpPr>
      <p:grpSpPr>
        <a:xfrm>
          <a:off x="0" y="0"/>
          <a:ext cx="0" cy="0"/>
          <a:chOff x="0" y="0"/>
          <a:chExt cx="0" cy="0"/>
        </a:xfrm>
      </p:grpSpPr>
      <p:sp>
        <p:nvSpPr>
          <p:cNvPr id="148" name="Google Shape;148;p27"/>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27"/>
          <p:cNvSpPr txBox="1"/>
          <p:nvPr>
            <p:ph idx="1" type="body"/>
          </p:nvPr>
        </p:nvSpPr>
        <p:spPr>
          <a:xfrm>
            <a:off x="474710" y="1485900"/>
            <a:ext cx="2210150"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50" name="Google Shape;150;p27"/>
          <p:cNvSpPr txBox="1"/>
          <p:nvPr>
            <p:ph idx="2" type="body"/>
          </p:nvPr>
        </p:nvSpPr>
        <p:spPr>
          <a:xfrm>
            <a:off x="489347" y="2000250"/>
            <a:ext cx="2195513" cy="2692003"/>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51" name="Google Shape;151;p27"/>
          <p:cNvSpPr txBox="1"/>
          <p:nvPr>
            <p:ph idx="3" type="body"/>
          </p:nvPr>
        </p:nvSpPr>
        <p:spPr>
          <a:xfrm>
            <a:off x="2912744" y="1485900"/>
            <a:ext cx="2202181"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52" name="Google Shape;152;p27"/>
          <p:cNvSpPr txBox="1"/>
          <p:nvPr>
            <p:ph idx="4" type="body"/>
          </p:nvPr>
        </p:nvSpPr>
        <p:spPr>
          <a:xfrm>
            <a:off x="2904830" y="2000250"/>
            <a:ext cx="2210096" cy="2692003"/>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53" name="Google Shape;153;p27"/>
          <p:cNvSpPr txBox="1"/>
          <p:nvPr>
            <p:ph idx="5" type="body"/>
          </p:nvPr>
        </p:nvSpPr>
        <p:spPr>
          <a:xfrm>
            <a:off x="5343525" y="1485900"/>
            <a:ext cx="2199085"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54" name="Google Shape;154;p27"/>
          <p:cNvSpPr txBox="1"/>
          <p:nvPr>
            <p:ph idx="6" type="body"/>
          </p:nvPr>
        </p:nvSpPr>
        <p:spPr>
          <a:xfrm>
            <a:off x="5343525" y="2000250"/>
            <a:ext cx="2199085" cy="2692003"/>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155" name="Google Shape;155;p27"/>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56" name="Google Shape;156;p27"/>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57" name="Google Shape;157;p27"/>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27"/>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27"/>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60" name="Shape 160"/>
        <p:cNvGrpSpPr/>
        <p:nvPr/>
      </p:nvGrpSpPr>
      <p:grpSpPr>
        <a:xfrm>
          <a:off x="0" y="0"/>
          <a:ext cx="0" cy="0"/>
          <a:chOff x="0" y="0"/>
          <a:chExt cx="0" cy="0"/>
        </a:xfrm>
      </p:grpSpPr>
      <p:sp>
        <p:nvSpPr>
          <p:cNvPr id="161" name="Google Shape;161;p28"/>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3200"/>
              <a:buFont typeface="Century Gothic"/>
              <a:buNone/>
              <a:defRPr sz="32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28"/>
          <p:cNvSpPr txBox="1"/>
          <p:nvPr>
            <p:ph idx="1" type="body"/>
          </p:nvPr>
        </p:nvSpPr>
        <p:spPr>
          <a:xfrm>
            <a:off x="489347" y="3188212"/>
            <a:ext cx="2205038"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63" name="Google Shape;163;p28"/>
          <p:cNvSpPr/>
          <p:nvPr>
            <p:ph idx="2" type="pic"/>
          </p:nvPr>
        </p:nvSpPr>
        <p:spPr>
          <a:xfrm>
            <a:off x="489347" y="1657350"/>
            <a:ext cx="2205038"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4" name="Google Shape;164;p28"/>
          <p:cNvSpPr txBox="1"/>
          <p:nvPr>
            <p:ph idx="3" type="body"/>
          </p:nvPr>
        </p:nvSpPr>
        <p:spPr>
          <a:xfrm>
            <a:off x="489347" y="3620408"/>
            <a:ext cx="2205038" cy="494392"/>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65" name="Google Shape;165;p28"/>
          <p:cNvSpPr txBox="1"/>
          <p:nvPr>
            <p:ph idx="4" type="body"/>
          </p:nvPr>
        </p:nvSpPr>
        <p:spPr>
          <a:xfrm>
            <a:off x="2917031" y="3188212"/>
            <a:ext cx="2197894"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66" name="Google Shape;166;p28"/>
          <p:cNvSpPr/>
          <p:nvPr>
            <p:ph idx="5" type="pic"/>
          </p:nvPr>
        </p:nvSpPr>
        <p:spPr>
          <a:xfrm>
            <a:off x="2917030" y="1657350"/>
            <a:ext cx="2197894"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67" name="Google Shape;167;p28"/>
          <p:cNvSpPr txBox="1"/>
          <p:nvPr>
            <p:ph idx="6" type="body"/>
          </p:nvPr>
        </p:nvSpPr>
        <p:spPr>
          <a:xfrm>
            <a:off x="2916016" y="3620407"/>
            <a:ext cx="2200805" cy="494392"/>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68" name="Google Shape;168;p28"/>
          <p:cNvSpPr txBox="1"/>
          <p:nvPr>
            <p:ph idx="7" type="body"/>
          </p:nvPr>
        </p:nvSpPr>
        <p:spPr>
          <a:xfrm>
            <a:off x="5343525" y="3188212"/>
            <a:ext cx="2199085" cy="432197"/>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86D1D8"/>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69" name="Google Shape;169;p28"/>
          <p:cNvSpPr/>
          <p:nvPr>
            <p:ph idx="8" type="pic"/>
          </p:nvPr>
        </p:nvSpPr>
        <p:spPr>
          <a:xfrm>
            <a:off x="5343524" y="1657350"/>
            <a:ext cx="2199085" cy="1143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70" name="Google Shape;170;p28"/>
          <p:cNvSpPr txBox="1"/>
          <p:nvPr>
            <p:ph idx="9" type="body"/>
          </p:nvPr>
        </p:nvSpPr>
        <p:spPr>
          <a:xfrm>
            <a:off x="5343431" y="3620406"/>
            <a:ext cx="2201998" cy="494392"/>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171" name="Google Shape;171;p28"/>
          <p:cNvCxnSpPr/>
          <p:nvPr/>
        </p:nvCxnSpPr>
        <p:spPr>
          <a:xfrm>
            <a:off x="2794607" y="1600200"/>
            <a:ext cx="0" cy="29718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72" name="Google Shape;172;p28"/>
          <p:cNvCxnSpPr/>
          <p:nvPr/>
        </p:nvCxnSpPr>
        <p:spPr>
          <a:xfrm>
            <a:off x="5221670" y="1600200"/>
            <a:ext cx="0" cy="297516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73" name="Google Shape;173;p28"/>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28"/>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5" name="Google Shape;175;p28"/>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6" name="Shape 176"/>
        <p:cNvGrpSpPr/>
        <p:nvPr/>
      </p:nvGrpSpPr>
      <p:grpSpPr>
        <a:xfrm>
          <a:off x="0" y="0"/>
          <a:ext cx="0" cy="0"/>
          <a:chOff x="0" y="0"/>
          <a:chExt cx="0" cy="0"/>
        </a:xfrm>
      </p:grpSpPr>
      <p:sp>
        <p:nvSpPr>
          <p:cNvPr id="177" name="Google Shape;177;p29"/>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29"/>
          <p:cNvSpPr txBox="1"/>
          <p:nvPr>
            <p:ph idx="1" type="body"/>
          </p:nvPr>
        </p:nvSpPr>
        <p:spPr>
          <a:xfrm rot="5400000">
            <a:off x="2609132" y="-241959"/>
            <a:ext cx="3146611" cy="6709906"/>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79" name="Google Shape;179;p29"/>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0" name="Google Shape;180;p29"/>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29"/>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2" name="Shape 182"/>
        <p:cNvGrpSpPr/>
        <p:nvPr/>
      </p:nvGrpSpPr>
      <p:grpSpPr>
        <a:xfrm>
          <a:off x="0" y="0"/>
          <a:ext cx="0" cy="0"/>
          <a:chOff x="0" y="0"/>
          <a:chExt cx="0" cy="0"/>
        </a:xfrm>
      </p:grpSpPr>
      <p:sp>
        <p:nvSpPr>
          <p:cNvPr id="183" name="Google Shape;183;p30"/>
          <p:cNvSpPr txBox="1"/>
          <p:nvPr>
            <p:ph type="title"/>
          </p:nvPr>
        </p:nvSpPr>
        <p:spPr>
          <a:xfrm rot="5400000">
            <a:off x="4700587" y="1850231"/>
            <a:ext cx="4369594" cy="131445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30"/>
          <p:cNvSpPr txBox="1"/>
          <p:nvPr>
            <p:ph idx="1" type="body"/>
          </p:nvPr>
        </p:nvSpPr>
        <p:spPr>
          <a:xfrm rot="5400000">
            <a:off x="1259682" y="-104774"/>
            <a:ext cx="4026693" cy="5567362"/>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185" name="Google Shape;185;p30"/>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30"/>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30"/>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11" Type="http://schemas.openxmlformats.org/officeDocument/2006/relationships/slideLayout" Target="../slideLayouts/slideLayout17.xml"/><Relationship Id="rId22" Type="http://schemas.openxmlformats.org/officeDocument/2006/relationships/slideLayout" Target="../slideLayouts/slideLayout28.xml"/><Relationship Id="rId10" Type="http://schemas.openxmlformats.org/officeDocument/2006/relationships/slideLayout" Target="../slideLayouts/slideLayout16.xml"/><Relationship Id="rId21" Type="http://schemas.openxmlformats.org/officeDocument/2006/relationships/slideLayout" Target="../slideLayouts/slideLayout27.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23" Type="http://schemas.openxmlformats.org/officeDocument/2006/relationships/theme" Target="../theme/theme2.xml"/><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Layout" Target="../slideLayouts/slideLayout15.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5" Type="http://schemas.openxmlformats.org/officeDocument/2006/relationships/image" Target="../media/image5.png"/><Relationship Id="rId19" Type="http://schemas.openxmlformats.org/officeDocument/2006/relationships/slideLayout" Target="../slideLayouts/slideLayout25.xml"/><Relationship Id="rId6" Type="http://schemas.openxmlformats.org/officeDocument/2006/relationships/slideLayout" Target="../slideLayouts/slideLayout12.xml"/><Relationship Id="rId18" Type="http://schemas.openxmlformats.org/officeDocument/2006/relationships/slideLayout" Target="../slideLayouts/slideLayout24.xml"/><Relationship Id="rId7" Type="http://schemas.openxmlformats.org/officeDocument/2006/relationships/slideLayout" Target="../slideLayouts/slideLayout13.xml"/><Relationship Id="rId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4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3613" r="0" t="0"/>
          <a:stretch/>
        </p:blipFill>
        <p:spPr>
          <a:xfrm>
            <a:off x="0" y="2002264"/>
            <a:ext cx="3027759" cy="3141236"/>
          </a:xfrm>
          <a:prstGeom prst="rect">
            <a:avLst/>
          </a:prstGeom>
          <a:noFill/>
          <a:ln>
            <a:noFill/>
          </a:ln>
        </p:spPr>
      </p:pic>
      <p:pic>
        <p:nvPicPr>
          <p:cNvPr id="52" name="Google Shape;52;p13"/>
          <p:cNvPicPr preferRelativeResize="0"/>
          <p:nvPr/>
        </p:nvPicPr>
        <p:blipFill rotWithShape="1">
          <a:blip r:embed="rId3">
            <a:alphaModFix/>
          </a:blip>
          <a:srcRect b="0" l="35640" r="0" t="0"/>
          <a:stretch/>
        </p:blipFill>
        <p:spPr>
          <a:xfrm>
            <a:off x="0" y="2169260"/>
            <a:ext cx="1141809" cy="1774090"/>
          </a:xfrm>
          <a:prstGeom prst="rect">
            <a:avLst/>
          </a:prstGeom>
          <a:noFill/>
          <a:ln>
            <a:noFill/>
          </a:ln>
        </p:spPr>
      </p:pic>
      <p:sp>
        <p:nvSpPr>
          <p:cNvPr id="53" name="Google Shape;53;p13"/>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4" name="Google Shape;54;p13"/>
          <p:cNvPicPr preferRelativeResize="0"/>
          <p:nvPr/>
        </p:nvPicPr>
        <p:blipFill rotWithShape="1">
          <a:blip r:embed="rId4">
            <a:alphaModFix/>
          </a:blip>
          <a:srcRect b="0" l="0" r="0" t="28812"/>
          <a:stretch/>
        </p:blipFill>
        <p:spPr>
          <a:xfrm>
            <a:off x="5999559" y="0"/>
            <a:ext cx="1202540" cy="856055"/>
          </a:xfrm>
          <a:prstGeom prst="rect">
            <a:avLst/>
          </a:prstGeom>
          <a:noFill/>
          <a:ln>
            <a:noFill/>
          </a:ln>
        </p:spPr>
      </p:pic>
      <p:pic>
        <p:nvPicPr>
          <p:cNvPr id="55" name="Google Shape;55;p13"/>
          <p:cNvPicPr preferRelativeResize="0"/>
          <p:nvPr/>
        </p:nvPicPr>
        <p:blipFill rotWithShape="1">
          <a:blip r:embed="rId5">
            <a:alphaModFix/>
          </a:blip>
          <a:srcRect b="23320" l="0" r="0" t="0"/>
          <a:stretch/>
        </p:blipFill>
        <p:spPr>
          <a:xfrm>
            <a:off x="6454408" y="4572000"/>
            <a:ext cx="745300" cy="571500"/>
          </a:xfrm>
          <a:prstGeom prst="rect">
            <a:avLst/>
          </a:prstGeom>
          <a:noFill/>
          <a:ln>
            <a:noFill/>
          </a:ln>
        </p:spPr>
      </p:pic>
      <p:sp>
        <p:nvSpPr>
          <p:cNvPr id="56" name="Google Shape;56;p13"/>
          <p:cNvSpPr/>
          <p:nvPr/>
        </p:nvSpPr>
        <p:spPr>
          <a:xfrm>
            <a:off x="7828359" y="0"/>
            <a:ext cx="514350" cy="85725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txBox="1"/>
          <p:nvPr>
            <p:ph type="title"/>
          </p:nvPr>
        </p:nvSpPr>
        <p:spPr>
          <a:xfrm>
            <a:off x="484583" y="339539"/>
            <a:ext cx="7053542" cy="1050398"/>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chemeClr val="lt2"/>
              </a:buClr>
              <a:buSzPts val="3200"/>
              <a:buFont typeface="Century Gothic"/>
              <a:buNone/>
              <a:defRPr b="0" i="0" sz="3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2"/>
                </a:solidFill>
              </a:defRPr>
            </a:lvl2pPr>
            <a:lvl3pPr lvl="2" marR="0" rtl="0" algn="l">
              <a:spcBef>
                <a:spcPts val="0"/>
              </a:spcBef>
              <a:spcAft>
                <a:spcPts val="0"/>
              </a:spcAft>
              <a:buSzPts val="1100"/>
              <a:buNone/>
              <a:defRPr b="0" i="0" sz="1400" u="none" cap="none" strike="noStrike">
                <a:solidFill>
                  <a:schemeClr val="lt2"/>
                </a:solidFill>
              </a:defRPr>
            </a:lvl3pPr>
            <a:lvl4pPr lvl="3" marR="0" rtl="0" algn="l">
              <a:spcBef>
                <a:spcPts val="0"/>
              </a:spcBef>
              <a:spcAft>
                <a:spcPts val="0"/>
              </a:spcAft>
              <a:buSzPts val="1100"/>
              <a:buNone/>
              <a:defRPr b="0" i="0" sz="1400" u="none" cap="none" strike="noStrike">
                <a:solidFill>
                  <a:schemeClr val="lt2"/>
                </a:solidFill>
              </a:defRPr>
            </a:lvl4pPr>
            <a:lvl5pPr lvl="4" marR="0" rtl="0" algn="l">
              <a:spcBef>
                <a:spcPts val="0"/>
              </a:spcBef>
              <a:spcAft>
                <a:spcPts val="0"/>
              </a:spcAft>
              <a:buSzPts val="1100"/>
              <a:buNone/>
              <a:defRPr b="0" i="0" sz="1400" u="none" cap="none" strike="noStrike">
                <a:solidFill>
                  <a:schemeClr val="lt2"/>
                </a:solidFill>
              </a:defRPr>
            </a:lvl5pPr>
            <a:lvl6pPr lvl="5" marR="0" rtl="0" algn="l">
              <a:spcBef>
                <a:spcPts val="0"/>
              </a:spcBef>
              <a:spcAft>
                <a:spcPts val="0"/>
              </a:spcAft>
              <a:buSzPts val="1100"/>
              <a:buNone/>
              <a:defRPr b="0" i="0" sz="1400" u="none" cap="none" strike="noStrike">
                <a:solidFill>
                  <a:schemeClr val="lt2"/>
                </a:solidFill>
              </a:defRPr>
            </a:lvl6pPr>
            <a:lvl7pPr lvl="6" marR="0" rtl="0" algn="l">
              <a:spcBef>
                <a:spcPts val="0"/>
              </a:spcBef>
              <a:spcAft>
                <a:spcPts val="0"/>
              </a:spcAft>
              <a:buSzPts val="1100"/>
              <a:buNone/>
              <a:defRPr b="0" i="0" sz="1400" u="none" cap="none" strike="noStrike">
                <a:solidFill>
                  <a:schemeClr val="lt2"/>
                </a:solidFill>
              </a:defRPr>
            </a:lvl7pPr>
            <a:lvl8pPr lvl="7" marR="0" rtl="0" algn="l">
              <a:spcBef>
                <a:spcPts val="0"/>
              </a:spcBef>
              <a:spcAft>
                <a:spcPts val="0"/>
              </a:spcAft>
              <a:buSzPts val="1100"/>
              <a:buNone/>
              <a:defRPr b="0" i="0" sz="1400" u="none" cap="none" strike="noStrike">
                <a:solidFill>
                  <a:schemeClr val="lt2"/>
                </a:solidFill>
              </a:defRPr>
            </a:lvl8pPr>
            <a:lvl9pPr lvl="8" marR="0" rtl="0" algn="l">
              <a:spcBef>
                <a:spcPts val="0"/>
              </a:spcBef>
              <a:spcAft>
                <a:spcPts val="0"/>
              </a:spcAft>
              <a:buSzPts val="1100"/>
              <a:buNone/>
              <a:defRPr b="0" i="0" sz="1400" u="none" cap="none" strike="noStrike">
                <a:solidFill>
                  <a:schemeClr val="lt2"/>
                </a:solidFill>
              </a:defRPr>
            </a:lvl9pPr>
          </a:lstStyle>
          <a:p/>
        </p:txBody>
      </p:sp>
      <p:sp>
        <p:nvSpPr>
          <p:cNvPr id="58" name="Google Shape;58;p13"/>
          <p:cNvSpPr txBox="1"/>
          <p:nvPr>
            <p:ph idx="1" type="body"/>
          </p:nvPr>
        </p:nvSpPr>
        <p:spPr>
          <a:xfrm>
            <a:off x="827484" y="1539689"/>
            <a:ext cx="6709906" cy="3146611"/>
          </a:xfrm>
          <a:prstGeom prst="rect">
            <a:avLst/>
          </a:prstGeom>
          <a:noFill/>
          <a:ln>
            <a:noFill/>
          </a:ln>
        </p:spPr>
        <p:txBody>
          <a:bodyPr anchorCtr="0" anchor="t" bIns="34275" lIns="68575" spcFirstLastPara="1" rIns="68575" wrap="square" tIns="34275">
            <a:normAutofit/>
          </a:bodyPr>
          <a:lstStyle>
            <a:lvl1pPr indent="-304800" lvl="0" marL="457200" marR="0" rtl="0" algn="l">
              <a:spcBef>
                <a:spcPts val="800"/>
              </a:spcBef>
              <a:spcAft>
                <a:spcPts val="0"/>
              </a:spcAft>
              <a:buClr>
                <a:srgbClr val="86D1D8"/>
              </a:buClr>
              <a:buSzPts val="1200"/>
              <a:buFont typeface="Noto Sans Symbols"/>
              <a:buChar char="►"/>
              <a:defRPr b="0" i="0" sz="1500" u="none" cap="none" strike="noStrike">
                <a:solidFill>
                  <a:schemeClr val="lt1"/>
                </a:solidFill>
                <a:latin typeface="Century Gothic"/>
                <a:ea typeface="Century Gothic"/>
                <a:cs typeface="Century Gothic"/>
                <a:sym typeface="Century Gothic"/>
              </a:defRPr>
            </a:lvl1pPr>
            <a:lvl2pPr indent="-298450" lvl="1" marL="914400" marR="0" rtl="0" algn="l">
              <a:spcBef>
                <a:spcPts val="800"/>
              </a:spcBef>
              <a:spcAft>
                <a:spcPts val="0"/>
              </a:spcAft>
              <a:buClr>
                <a:srgbClr val="86D1D8"/>
              </a:buClr>
              <a:buSzPts val="1100"/>
              <a:buFont typeface="Noto Sans Symbols"/>
              <a:buChar char="►"/>
              <a:defRPr b="0" i="0" sz="1400" u="none" cap="none" strike="noStrike">
                <a:solidFill>
                  <a:schemeClr val="lt1"/>
                </a:solidFill>
                <a:latin typeface="Century Gothic"/>
                <a:ea typeface="Century Gothic"/>
                <a:cs typeface="Century Gothic"/>
                <a:sym typeface="Century Gothic"/>
              </a:defRPr>
            </a:lvl2pPr>
            <a:lvl3pPr indent="-292100" lvl="2" marL="1371600" marR="0" rtl="0" algn="l">
              <a:spcBef>
                <a:spcPts val="800"/>
              </a:spcBef>
              <a:spcAft>
                <a:spcPts val="0"/>
              </a:spcAft>
              <a:buClr>
                <a:srgbClr val="86D1D8"/>
              </a:buClr>
              <a:buSzPts val="1000"/>
              <a:buFont typeface="Noto Sans Symbols"/>
              <a:buChar char="►"/>
              <a:defRPr b="0" i="0" sz="1200" u="none" cap="none" strike="noStrike">
                <a:solidFill>
                  <a:schemeClr val="lt1"/>
                </a:solidFill>
                <a:latin typeface="Century Gothic"/>
                <a:ea typeface="Century Gothic"/>
                <a:cs typeface="Century Gothic"/>
                <a:sym typeface="Century Gothic"/>
              </a:defRPr>
            </a:lvl3pPr>
            <a:lvl4pPr indent="-279400" lvl="3" marL="1828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4pPr>
            <a:lvl5pPr indent="-279400" lvl="4" marL="22860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5pPr>
            <a:lvl6pPr indent="-279400" lvl="5" marL="27432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6pPr>
            <a:lvl7pPr indent="-279400" lvl="6" marL="32004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7pPr>
            <a:lvl8pPr indent="-279400" lvl="7" marL="36576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8pPr>
            <a:lvl9pPr indent="-279400" lvl="8" marL="4114800" marR="0" rtl="0" algn="l">
              <a:spcBef>
                <a:spcPts val="800"/>
              </a:spcBef>
              <a:spcAft>
                <a:spcPts val="0"/>
              </a:spcAft>
              <a:buClr>
                <a:srgbClr val="86D1D8"/>
              </a:buClr>
              <a:buSzPts val="800"/>
              <a:buFont typeface="Noto Sans Symbols"/>
              <a:buChar char="►"/>
              <a:defRPr b="0" i="0" sz="1100" u="none" cap="none" strike="noStrike">
                <a:solidFill>
                  <a:schemeClr val="lt1"/>
                </a:solidFill>
                <a:latin typeface="Century Gothic"/>
                <a:ea typeface="Century Gothic"/>
                <a:cs typeface="Century Gothic"/>
                <a:sym typeface="Century Gothic"/>
              </a:defRPr>
            </a:lvl9pPr>
          </a:lstStyle>
          <a:p/>
        </p:txBody>
      </p:sp>
      <p:sp>
        <p:nvSpPr>
          <p:cNvPr id="59" name="Google Shape;59;p13"/>
          <p:cNvSpPr txBox="1"/>
          <p:nvPr>
            <p:ph idx="10" type="dt"/>
          </p:nvPr>
        </p:nvSpPr>
        <p:spPr>
          <a:xfrm rot="5400000">
            <a:off x="7616729" y="1343026"/>
            <a:ext cx="742949" cy="228599"/>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60" name="Google Shape;60;p13"/>
          <p:cNvSpPr txBox="1"/>
          <p:nvPr>
            <p:ph idx="11" type="ftr"/>
          </p:nvPr>
        </p:nvSpPr>
        <p:spPr>
          <a:xfrm rot="5400000">
            <a:off x="6713680" y="2418973"/>
            <a:ext cx="2894846" cy="228601"/>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lt1"/>
                </a:solidFill>
                <a:latin typeface="Century Gothic"/>
                <a:ea typeface="Century Gothic"/>
                <a:cs typeface="Century Gothic"/>
                <a:sym typeface="Century Gothic"/>
              </a:defRPr>
            </a:lvl9pPr>
          </a:lstStyle>
          <a:p/>
        </p:txBody>
      </p:sp>
      <p:sp>
        <p:nvSpPr>
          <p:cNvPr id="61" name="Google Shape;61;p13"/>
          <p:cNvSpPr txBox="1"/>
          <p:nvPr>
            <p:ph idx="12" type="sldNum"/>
          </p:nvPr>
        </p:nvSpPr>
        <p:spPr>
          <a:xfrm>
            <a:off x="7764405" y="221797"/>
            <a:ext cx="628649" cy="575765"/>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Lst>
  <mc:AlternateContent>
    <mc:Choice Requires="p14">
      <p:transition spd="slow" p14:dur="14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www.linkedin.com/posts/rewanthtammana_compromising-organizational-systems-through-activity-6931329299434061824-yMcb" TargetMode="External"/><Relationship Id="rId4" Type="http://schemas.openxmlformats.org/officeDocument/2006/relationships/image" Target="../media/image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rewanthtammana.com/" TargetMode="External"/><Relationship Id="rId4" Type="http://schemas.openxmlformats.org/officeDocument/2006/relationships/hyperlink" Target="https://blog.rewanthtammana.com/" TargetMode="External"/><Relationship Id="rId5" Type="http://schemas.openxmlformats.org/officeDocument/2006/relationships/hyperlink" Target="https://github.com/rewanthtammana/" TargetMode="External"/><Relationship Id="rId6" Type="http://schemas.openxmlformats.org/officeDocument/2006/relationships/hyperlink" Target="https://twitter.com/rewanthtammana" TargetMode="External"/><Relationship Id="rId7" Type="http://schemas.openxmlformats.org/officeDocument/2006/relationships/hyperlink" Target="https://www.linkedin.com/in/rewanthtammana" TargetMode="External"/><Relationship Id="rId8"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ctrTitle"/>
          </p:nvPr>
        </p:nvSpPr>
        <p:spPr>
          <a:xfrm>
            <a:off x="866216" y="1085850"/>
            <a:ext cx="6619244" cy="2497186"/>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lt2"/>
              </a:buClr>
              <a:buSzPts val="5400"/>
              <a:buFont typeface="Century Gothic"/>
              <a:buNone/>
            </a:pPr>
            <a:r>
              <a:rPr lang="en"/>
              <a:t>POLICY</a:t>
            </a:r>
            <a:endParaRPr/>
          </a:p>
          <a:p>
            <a:pPr indent="0" lvl="0" marL="0" rtl="0" algn="l">
              <a:spcBef>
                <a:spcPts val="0"/>
              </a:spcBef>
              <a:spcAft>
                <a:spcPts val="0"/>
              </a:spcAft>
              <a:buClr>
                <a:schemeClr val="lt2"/>
              </a:buClr>
              <a:buSzPts val="5400"/>
              <a:buFont typeface="Century Gothic"/>
              <a:buNone/>
            </a:pPr>
            <a:r>
              <a:rPr lang="en"/>
              <a:t>TERMINATOR</a:t>
            </a:r>
            <a:endParaRPr/>
          </a:p>
          <a:p>
            <a:pPr indent="0" lvl="0" marL="0" rtl="0" algn="l">
              <a:spcBef>
                <a:spcPts val="0"/>
              </a:spcBef>
              <a:spcAft>
                <a:spcPts val="0"/>
              </a:spcAft>
              <a:buClr>
                <a:schemeClr val="lt2"/>
              </a:buClr>
              <a:buSzPts val="5400"/>
              <a:buFont typeface="Century Gothic"/>
              <a:buNone/>
            </a:pPr>
            <a:r>
              <a:rPr lang="en"/>
              <a:t>BOT</a:t>
            </a:r>
            <a:endParaRPr/>
          </a:p>
        </p:txBody>
      </p:sp>
      <p:sp>
        <p:nvSpPr>
          <p:cNvPr id="193" name="Google Shape;193;p31"/>
          <p:cNvSpPr txBox="1"/>
          <p:nvPr>
            <p:ph idx="1" type="subTitle"/>
          </p:nvPr>
        </p:nvSpPr>
        <p:spPr>
          <a:xfrm>
            <a:off x="866216" y="3592694"/>
            <a:ext cx="6619244" cy="646065"/>
          </a:xfrm>
          <a:prstGeom prst="rect">
            <a:avLst/>
          </a:prstGeom>
          <a:noFill/>
          <a:ln>
            <a:noFill/>
          </a:ln>
        </p:spPr>
        <p:txBody>
          <a:bodyPr anchorCtr="0" anchor="t" bIns="34275" lIns="68575" spcFirstLastPara="1" rIns="68575" wrap="square" tIns="34275">
            <a:normAutofit/>
          </a:bodyPr>
          <a:lstStyle/>
          <a:p>
            <a:pPr indent="0" lvl="0" marL="0" rtl="0" algn="r">
              <a:spcBef>
                <a:spcPts val="0"/>
              </a:spcBef>
              <a:spcAft>
                <a:spcPts val="0"/>
              </a:spcAft>
              <a:buSzPts val="1200"/>
              <a:buNone/>
            </a:pPr>
            <a:r>
              <a:rPr lang="en"/>
              <a:t>AN ACTIVE K8S COMPLIANCE ENFORC</a:t>
            </a:r>
            <a:r>
              <a:rPr lang="en"/>
              <a:t>ING BOT</a:t>
            </a:r>
            <a:endParaRPr/>
          </a:p>
          <a:p>
            <a:pPr indent="0" lvl="0" marL="0" rtl="0" algn="r">
              <a:spcBef>
                <a:spcPts val="0"/>
              </a:spcBef>
              <a:spcAft>
                <a:spcPts val="0"/>
              </a:spcAft>
              <a:buSzPts val="1200"/>
              <a:buNone/>
            </a:pPr>
            <a:r>
              <a:rPr lang="en"/>
              <a:t>BY REWANTH TAMMANA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3">
                                            <p:txEl>
                                              <p:pRg end="0" st="0"/>
                                            </p:txEl>
                                          </p:spTgt>
                                        </p:tgtEl>
                                        <p:attrNameLst>
                                          <p:attrName>style.visibility</p:attrName>
                                        </p:attrNameLst>
                                      </p:cBhvr>
                                      <p:to>
                                        <p:strVal val="visible"/>
                                      </p:to>
                                    </p:set>
                                    <p:animEffect filter="fade" transition="in">
                                      <p:cBhvr>
                                        <p:cTn dur="1000"/>
                                        <p:tgtEl>
                                          <p:spTgt spid="19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3">
                                            <p:txEl>
                                              <p:pRg end="1" st="1"/>
                                            </p:txEl>
                                          </p:spTgt>
                                        </p:tgtEl>
                                        <p:attrNameLst>
                                          <p:attrName>style.visibility</p:attrName>
                                        </p:attrNameLst>
                                      </p:cBhvr>
                                      <p:to>
                                        <p:strVal val="visible"/>
                                      </p:to>
                                    </p:set>
                                    <p:animEffect filter="fade" transition="in">
                                      <p:cBhvr>
                                        <p:cTn dur="1000"/>
                                        <p:tgtEl>
                                          <p:spTgt spid="19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p:txBody>
      </p:sp>
      <p:sp>
        <p:nvSpPr>
          <p:cNvPr id="249" name="Google Shape;249;p40"/>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NOTIFICATIONS</a:t>
            </a:r>
            <a:r>
              <a:rPr lang="en"/>
              <a:t> TIME </a:t>
            </a:r>
            <a:r>
              <a:rPr lang="en"/>
              <a:t>😫</a:t>
            </a:r>
            <a:endParaRPr/>
          </a:p>
        </p:txBody>
      </p:sp>
      <p:pic>
        <p:nvPicPr>
          <p:cNvPr id="250" name="Google Shape;250;p40"/>
          <p:cNvPicPr preferRelativeResize="0"/>
          <p:nvPr/>
        </p:nvPicPr>
        <p:blipFill>
          <a:blip r:embed="rId3">
            <a:alphaModFix/>
          </a:blip>
          <a:stretch>
            <a:fillRect/>
          </a:stretch>
        </p:blipFill>
        <p:spPr>
          <a:xfrm>
            <a:off x="837325" y="1031587"/>
            <a:ext cx="6592848" cy="3751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0"/>
                                        <p:tgtEl>
                                          <p:spTgt spid="250"/>
                                        </p:tgtEl>
                                        <p:attrNameLst>
                                          <p:attrName>ppt_w</p:attrName>
                                        </p:attrNameLst>
                                      </p:cBhvr>
                                      <p:tavLst>
                                        <p:tav fmla="" tm="0">
                                          <p:val>
                                            <p:strVal val="0"/>
                                          </p:val>
                                        </p:tav>
                                        <p:tav fmla="" tm="100000">
                                          <p:val>
                                            <p:strVal val="#ppt_w"/>
                                          </p:val>
                                        </p:tav>
                                      </p:tavLst>
                                    </p:anim>
                                    <p:anim calcmode="lin" valueType="num">
                                      <p:cBhvr additive="base">
                                        <p:cTn dur="1000"/>
                                        <p:tgtEl>
                                          <p:spTgt spid="25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animEffect filter="fade" transition="in">
                                      <p:cBhvr>
                                        <p:cTn dur="1000"/>
                                        <p:tgtEl>
                                          <p:spTgt spid="24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p:txBody>
      </p:sp>
      <p:sp>
        <p:nvSpPr>
          <p:cNvPr id="256" name="Google Shape;256;p41"/>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MAIL</a:t>
            </a:r>
            <a:r>
              <a:rPr lang="en"/>
              <a:t> TIME </a:t>
            </a:r>
            <a:r>
              <a:rPr lang="en"/>
              <a:t>📨😫🥴</a:t>
            </a:r>
            <a:endParaRPr/>
          </a:p>
        </p:txBody>
      </p:sp>
      <p:pic>
        <p:nvPicPr>
          <p:cNvPr id="257" name="Google Shape;257;p41"/>
          <p:cNvPicPr preferRelativeResize="0"/>
          <p:nvPr/>
        </p:nvPicPr>
        <p:blipFill>
          <a:blip r:embed="rId3">
            <a:alphaModFix/>
          </a:blip>
          <a:stretch>
            <a:fillRect/>
          </a:stretch>
        </p:blipFill>
        <p:spPr>
          <a:xfrm>
            <a:off x="1304475" y="971587"/>
            <a:ext cx="5413801" cy="387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10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ppt_w</p:attrName>
                                        </p:attrNameLst>
                                      </p:cBhvr>
                                      <p:tavLst>
                                        <p:tav fmla="" tm="0">
                                          <p:val>
                                            <p:strVal val="0"/>
                                          </p:val>
                                        </p:tav>
                                        <p:tav fmla="" tm="100000">
                                          <p:val>
                                            <p:strVal val="#ppt_w"/>
                                          </p:val>
                                        </p:tav>
                                      </p:tavLst>
                                    </p:anim>
                                    <p:anim calcmode="lin" valueType="num">
                                      <p:cBhvr additive="base">
                                        <p:cTn dur="1000"/>
                                        <p:tgtEl>
                                          <p:spTgt spid="25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Instead of notifying users after termination, we can try sending interactive messages. Pod X violating rule Y. Do you want to terminate - Yes/No/Fix.</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The Fix feature will have a pre-loaded set of configuration for each policy.</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We can wait for </a:t>
            </a:r>
            <a:r>
              <a:rPr lang="en" sz="2100">
                <a:solidFill>
                  <a:srgbClr val="86D1D8"/>
                </a:solidFill>
                <a:latin typeface="Teko"/>
                <a:ea typeface="Teko"/>
                <a:cs typeface="Teko"/>
                <a:sym typeface="Teko"/>
              </a:rPr>
              <a:t>24/48 hrs &amp; then apply a </a:t>
            </a:r>
            <a:r>
              <a:rPr lang="en" sz="2100">
                <a:solidFill>
                  <a:srgbClr val="86D1D8"/>
                </a:solidFill>
                <a:latin typeface="Teko"/>
                <a:ea typeface="Teko"/>
                <a:cs typeface="Teko"/>
                <a:sym typeface="Teko"/>
              </a:rPr>
              <a:t>default the setting like Yes/No</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Security risk involved with this feature. Chances of data tampering.</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As of now, the deletion is happening only for pods &amp; deployments.</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This can be extended to daemonsets, replicasets, statefulsets,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Create a custom RBAC role &amp; rolebinding for policy-terminator-bot</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Dockerize the application</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Multiple duplicate entries in the slack notifications should be fixed.</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Even if the pod is in “Terminating” state, the policy-terminator-bot will consider it as a violation &amp; it triggers the delete resource function.</a:t>
            </a:r>
            <a:endParaRPr sz="2100">
              <a:solidFill>
                <a:srgbClr val="86D1D8"/>
              </a:solidFill>
              <a:latin typeface="Teko"/>
              <a:ea typeface="Teko"/>
              <a:cs typeface="Teko"/>
              <a:sym typeface="Teko"/>
            </a:endParaRPr>
          </a:p>
        </p:txBody>
      </p:sp>
      <p:sp>
        <p:nvSpPr>
          <p:cNvPr id="263" name="Google Shape;263;p42"/>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FUTURE ENHANCEMENTS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Effect filter="fade" transition="in">
                                      <p:cBhvr>
                                        <p:cTn dur="1000"/>
                                        <p:tgtEl>
                                          <p:spTgt spid="2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Effect filter="fade" transition="in">
                                      <p:cBhvr>
                                        <p:cTn dur="1000"/>
                                        <p:tgtEl>
                                          <p:spTgt spid="2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Effect filter="fade" transition="in">
                                      <p:cBhvr>
                                        <p:cTn dur="1000"/>
                                        <p:tgtEl>
                                          <p:spTgt spid="2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animEffect filter="fade" transition="in">
                                      <p:cBhvr>
                                        <p:cTn dur="1000"/>
                                        <p:tgtEl>
                                          <p:spTgt spid="2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animEffect filter="fade" transition="in">
                                      <p:cBhvr>
                                        <p:cTn dur="1000"/>
                                        <p:tgtEl>
                                          <p:spTgt spid="2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animEffect filter="fade" transition="in">
                                      <p:cBhvr>
                                        <p:cTn dur="1000"/>
                                        <p:tgtEl>
                                          <p:spTgt spid="2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6" st="6"/>
                                            </p:txEl>
                                          </p:spTgt>
                                        </p:tgtEl>
                                        <p:attrNameLst>
                                          <p:attrName>style.visibility</p:attrName>
                                        </p:attrNameLst>
                                      </p:cBhvr>
                                      <p:to>
                                        <p:strVal val="visible"/>
                                      </p:to>
                                    </p:set>
                                    <p:animEffect filter="fade" transition="in">
                                      <p:cBhvr>
                                        <p:cTn dur="1000"/>
                                        <p:tgtEl>
                                          <p:spTgt spid="2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7" st="7"/>
                                            </p:txEl>
                                          </p:spTgt>
                                        </p:tgtEl>
                                        <p:attrNameLst>
                                          <p:attrName>style.visibility</p:attrName>
                                        </p:attrNameLst>
                                      </p:cBhvr>
                                      <p:to>
                                        <p:strVal val="visible"/>
                                      </p:to>
                                    </p:set>
                                    <p:animEffect filter="fade" transition="in">
                                      <p:cBhvr>
                                        <p:cTn dur="1000"/>
                                        <p:tgtEl>
                                          <p:spTgt spid="26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8" st="8"/>
                                            </p:txEl>
                                          </p:spTgt>
                                        </p:tgtEl>
                                        <p:attrNameLst>
                                          <p:attrName>style.visibility</p:attrName>
                                        </p:attrNameLst>
                                      </p:cBhvr>
                                      <p:to>
                                        <p:strVal val="visible"/>
                                      </p:to>
                                    </p:set>
                                    <p:animEffect filter="fade" transition="in">
                                      <p:cBhvr>
                                        <p:cTn dur="1000"/>
                                        <p:tgtEl>
                                          <p:spTgt spid="2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xEl>
                                              <p:pRg end="9" st="9"/>
                                            </p:txEl>
                                          </p:spTgt>
                                        </p:tgtEl>
                                        <p:attrNameLst>
                                          <p:attrName>style.visibility</p:attrName>
                                        </p:attrNameLst>
                                      </p:cBhvr>
                                      <p:to>
                                        <p:strVal val="visible"/>
                                      </p:to>
                                    </p:set>
                                    <p:animEffect filter="fade" transition="in">
                                      <p:cBhvr>
                                        <p:cTn dur="1000"/>
                                        <p:tgtEl>
                                          <p:spTgt spid="26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Add more test cases to the product</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Add a flag to ignore slack notifications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Add extended support to emails/discord/MS teams,etc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Add descriptive messages in the slack notifications like violated policy name,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Send notification to owner of the resource</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To </a:t>
            </a:r>
            <a:r>
              <a:rPr lang="en" sz="2100">
                <a:solidFill>
                  <a:srgbClr val="86D1D8"/>
                </a:solidFill>
                <a:latin typeface="Teko"/>
                <a:ea typeface="Teko"/>
                <a:cs typeface="Teko"/>
                <a:sym typeface="Teko"/>
              </a:rPr>
              <a:t>achieve</a:t>
            </a:r>
            <a:r>
              <a:rPr lang="en" sz="2100">
                <a:solidFill>
                  <a:srgbClr val="86D1D8"/>
                </a:solidFill>
                <a:latin typeface="Teko"/>
                <a:ea typeface="Teko"/>
                <a:cs typeface="Teko"/>
                <a:sym typeface="Teko"/>
              </a:rPr>
              <a:t> this, we need to mandate an annotation for every resource like resource/owner.slackId (security risk involved while safe-guarding this field)</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When a policy gets violated, the ID is extracted from annotation &amp; notification is sent.</a:t>
            </a:r>
            <a:endParaRPr sz="2100">
              <a:solidFill>
                <a:srgbClr val="86D1D8"/>
              </a:solidFill>
              <a:latin typeface="Teko"/>
              <a:ea typeface="Teko"/>
              <a:cs typeface="Teko"/>
              <a:sym typeface="Teko"/>
            </a:endParaRPr>
          </a:p>
        </p:txBody>
      </p:sp>
      <p:sp>
        <p:nvSpPr>
          <p:cNvPr id="269" name="Google Shape;269;p43"/>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FUTURE ENHANCEMENTS(Cont…)🧠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10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10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10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10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1000"/>
                                        <p:tgtEl>
                                          <p:spTgt spid="2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1000"/>
                                        <p:tgtEl>
                                          <p:spTgt spid="2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6" st="6"/>
                                            </p:txEl>
                                          </p:spTgt>
                                        </p:tgtEl>
                                        <p:attrNameLst>
                                          <p:attrName>style.visibility</p:attrName>
                                        </p:attrNameLst>
                                      </p:cBhvr>
                                      <p:to>
                                        <p:strVal val="visible"/>
                                      </p:to>
                                    </p:set>
                                    <p:animEffect filter="fade" transition="in">
                                      <p:cBhvr>
                                        <p:cTn dur="1000"/>
                                        <p:tgtEl>
                                          <p:spTgt spid="26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SECURITY RISKS</a:t>
            </a:r>
            <a:r>
              <a:rPr lang="en"/>
              <a:t> </a:t>
            </a:r>
            <a:r>
              <a:rPr lang="en"/>
              <a:t>😶‍🌫️💻</a:t>
            </a:r>
            <a:endParaRPr/>
          </a:p>
        </p:txBody>
      </p:sp>
      <p:sp>
        <p:nvSpPr>
          <p:cNvPr id="275" name="Google Shape;275;p44"/>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a:solidFill>
                  <a:srgbClr val="86D1D8"/>
                </a:solidFill>
                <a:latin typeface="Teko"/>
                <a:ea typeface="Teko"/>
                <a:cs typeface="Teko"/>
                <a:sym typeface="Teko"/>
              </a:rPr>
              <a:t>The deployment of this bot &amp; it’s integrity is critical from security POV. Why?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This bot is capable of terminating your entire cluster with a simple misconfiguration/coding error.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The process of developing, compiling &amp; building of this binary should happen through a GitOps approach. Once built, the image should be digitally signed &amp; pushed to repo manager.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Before deployment, image validation should be performed to ensure integrity.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Whenever the policy-terminator-bot code/helm chart values are changed, a PR should be created &amp; it should get a peer/security review.</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Active</a:t>
            </a:r>
            <a:r>
              <a:rPr lang="en" sz="2100">
                <a:solidFill>
                  <a:srgbClr val="86D1D8"/>
                </a:solidFill>
                <a:latin typeface="Teko"/>
                <a:ea typeface="Teko"/>
                <a:cs typeface="Teko"/>
                <a:sym typeface="Teko"/>
              </a:rPr>
              <a:t> monitoring &amp; alerts should be enabled on the kyverno policy &amp; policy report resources because it’s possible for someone to gain access to cluster,  tamper with the policy/results that leads to </a:t>
            </a:r>
            <a:r>
              <a:rPr lang="en" sz="2100">
                <a:solidFill>
                  <a:srgbClr val="86D1D8"/>
                </a:solidFill>
                <a:latin typeface="Teko"/>
                <a:ea typeface="Teko"/>
                <a:cs typeface="Teko"/>
                <a:sym typeface="Teko"/>
              </a:rPr>
              <a:t>catastrophic</a:t>
            </a:r>
            <a:r>
              <a:rPr lang="en" sz="2100">
                <a:solidFill>
                  <a:srgbClr val="86D1D8"/>
                </a:solidFill>
                <a:latin typeface="Teko"/>
                <a:ea typeface="Teko"/>
                <a:cs typeface="Teko"/>
                <a:sym typeface="Teko"/>
              </a:rPr>
              <a:t> incidents.</a:t>
            </a:r>
            <a:endParaRPr sz="2100">
              <a:solidFill>
                <a:srgbClr val="86D1D8"/>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animEffect filter="fade" transition="in">
                                      <p:cBhvr>
                                        <p:cTn dur="1000"/>
                                        <p:tgtEl>
                                          <p:spTgt spid="2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animEffect filter="fade" transition="in">
                                      <p:cBhvr>
                                        <p:cTn dur="1000"/>
                                        <p:tgtEl>
                                          <p:spTgt spid="2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animEffect filter="fade" transition="in">
                                      <p:cBhvr>
                                        <p:cTn dur="1000"/>
                                        <p:tgtEl>
                                          <p:spTgt spid="2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3" st="3"/>
                                            </p:txEl>
                                          </p:spTgt>
                                        </p:tgtEl>
                                        <p:attrNameLst>
                                          <p:attrName>style.visibility</p:attrName>
                                        </p:attrNameLst>
                                      </p:cBhvr>
                                      <p:to>
                                        <p:strVal val="visible"/>
                                      </p:to>
                                    </p:set>
                                    <p:animEffect filter="fade" transition="in">
                                      <p:cBhvr>
                                        <p:cTn dur="1000"/>
                                        <p:tgtEl>
                                          <p:spTgt spid="2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4" st="4"/>
                                            </p:txEl>
                                          </p:spTgt>
                                        </p:tgtEl>
                                        <p:attrNameLst>
                                          <p:attrName>style.visibility</p:attrName>
                                        </p:attrNameLst>
                                      </p:cBhvr>
                                      <p:to>
                                        <p:strVal val="visible"/>
                                      </p:to>
                                    </p:set>
                                    <p:animEffect filter="fade" transition="in">
                                      <p:cBhvr>
                                        <p:cTn dur="1000"/>
                                        <p:tgtEl>
                                          <p:spTgt spid="2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xEl>
                                              <p:pRg end="5" st="5"/>
                                            </p:txEl>
                                          </p:spTgt>
                                        </p:tgtEl>
                                        <p:attrNameLst>
                                          <p:attrName>style.visibility</p:attrName>
                                        </p:attrNameLst>
                                      </p:cBhvr>
                                      <p:to>
                                        <p:strVal val="visible"/>
                                      </p:to>
                                    </p:set>
                                    <p:animEffect filter="fade" transition="in">
                                      <p:cBhvr>
                                        <p:cTn dur="1000"/>
                                        <p:tgtEl>
                                          <p:spTgt spid="27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Is </a:t>
            </a:r>
            <a:r>
              <a:rPr lang="en"/>
              <a:t>it</a:t>
            </a:r>
            <a:r>
              <a:rPr lang="en"/>
              <a:t> Over? That’s it? Yes &amp; No 😟</a:t>
            </a:r>
            <a:endParaRPr/>
          </a:p>
        </p:txBody>
      </p:sp>
      <p:sp>
        <p:nvSpPr>
          <p:cNvPr id="281" name="Google Shape;281;p45"/>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a:solidFill>
                  <a:srgbClr val="86D1D8"/>
                </a:solidFill>
                <a:latin typeface="Teko"/>
                <a:ea typeface="Teko"/>
                <a:cs typeface="Teko"/>
                <a:sym typeface="Teko"/>
              </a:rPr>
              <a:t>Yes, we completed the presentation related to task.</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I want to extend the presentation to give a few quick recent &amp; upcoming updates from my work.</a:t>
            </a:r>
            <a:endParaRPr sz="2100">
              <a:solidFill>
                <a:srgbClr val="86D1D8"/>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0" st="0"/>
                                            </p:txEl>
                                          </p:spTgt>
                                        </p:tgtEl>
                                        <p:attrNameLst>
                                          <p:attrName>style.visibility</p:attrName>
                                        </p:attrNameLst>
                                      </p:cBhvr>
                                      <p:to>
                                        <p:strVal val="visible"/>
                                      </p:to>
                                    </p:set>
                                    <p:animEffect filter="fade" transition="in">
                                      <p:cBhvr>
                                        <p:cTn dur="1000"/>
                                        <p:tgtEl>
                                          <p:spTgt spid="2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1" st="1"/>
                                            </p:txEl>
                                          </p:spTgt>
                                        </p:tgtEl>
                                        <p:attrNameLst>
                                          <p:attrName>style.visibility</p:attrName>
                                        </p:attrNameLst>
                                      </p:cBhvr>
                                      <p:to>
                                        <p:strVal val="visible"/>
                                      </p:to>
                                    </p:set>
                                    <p:animEffect filter="fade" transition="in">
                                      <p:cBhvr>
                                        <p:cTn dur="1000"/>
                                        <p:tgtEl>
                                          <p:spTgt spid="2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xEl>
                                              <p:pRg end="2" st="2"/>
                                            </p:txEl>
                                          </p:spTgt>
                                        </p:tgtEl>
                                        <p:attrNameLst>
                                          <p:attrName>style.visibility</p:attrName>
                                        </p:attrNameLst>
                                      </p:cBhvr>
                                      <p:to>
                                        <p:strVal val="visible"/>
                                      </p:to>
                                    </p:set>
                                    <p:animEffect filter="fade" transition="in">
                                      <p:cBhvr>
                                        <p:cTn dur="1000"/>
                                        <p:tgtEl>
                                          <p:spTgt spid="28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KUBERNETES SECURITY UPDATE 😶‍🌫️</a:t>
            </a:r>
            <a:endParaRPr/>
          </a:p>
        </p:txBody>
      </p:sp>
      <p:sp>
        <p:nvSpPr>
          <p:cNvPr id="287" name="Google Shape;287;p46"/>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p:txBody>
      </p:sp>
      <p:pic>
        <p:nvPicPr>
          <p:cNvPr id="288" name="Google Shape;288;p46"/>
          <p:cNvPicPr preferRelativeResize="0"/>
          <p:nvPr/>
        </p:nvPicPr>
        <p:blipFill rotWithShape="1">
          <a:blip r:embed="rId3">
            <a:alphaModFix/>
          </a:blip>
          <a:srcRect b="24265" l="0" r="0" t="0"/>
          <a:stretch/>
        </p:blipFill>
        <p:spPr>
          <a:xfrm>
            <a:off x="568075" y="1016725"/>
            <a:ext cx="6886600" cy="3895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animEffect filter="fade" transition="in">
                                      <p:cBhvr>
                                        <p:cTn dur="1000"/>
                                        <p:tgtEl>
                                          <p:spTgt spid="2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1000"/>
                                        <p:tgtEl>
                                          <p:spTgt spid="288"/>
                                        </p:tgtEl>
                                        <p:attrNameLst>
                                          <p:attrName>ppt_w</p:attrName>
                                        </p:attrNameLst>
                                      </p:cBhvr>
                                      <p:tavLst>
                                        <p:tav fmla="" tm="0">
                                          <p:val>
                                            <p:strVal val="0"/>
                                          </p:val>
                                        </p:tav>
                                        <p:tav fmla="" tm="100000">
                                          <p:val>
                                            <p:strVal val="#ppt_w"/>
                                          </p:val>
                                        </p:tav>
                                      </p:tavLst>
                                    </p:anim>
                                    <p:anim calcmode="lin" valueType="num">
                                      <p:cBhvr additive="base">
                                        <p:cTn dur="1000"/>
                                        <p:tgtEl>
                                          <p:spTgt spid="2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RECENT PRESENTATION UPDATE 🤯</a:t>
            </a:r>
            <a:endParaRPr/>
          </a:p>
        </p:txBody>
      </p:sp>
      <p:sp>
        <p:nvSpPr>
          <p:cNvPr id="294" name="Google Shape;294;p47"/>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u="sng">
                <a:solidFill>
                  <a:schemeClr val="hlink"/>
                </a:solidFill>
                <a:latin typeface="Teko"/>
                <a:ea typeface="Teko"/>
                <a:cs typeface="Teko"/>
                <a:sym typeface="Teko"/>
                <a:hlinkClick r:id="rId3"/>
              </a:rPr>
              <a:t>𝗖𝗼𝗺𝗽𝗿𝗼𝗺𝗶𝘀𝗶𝗻𝗴 𝗢𝗿𝗴𝗮𝗻𝗶𝘇𝗮𝘁𝗶𝗼𝗻𝗮𝗹 𝗦𝘆𝘀𝘁𝗲𝗺𝘀 𝘁𝗵𝗿𝗼𝘂𝗴𝗵 𝗖𝗵𝗮𝗶𝗻𝗶𝗻𝗴 𝗔𝘁𝘁𝗮𝗰𝗸𝘀</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𝗢𝘂𝘁𝗹𝗶𝗻𝗲 𝗼𝗳 𝘁𝗵𝗲 𝗽𝗿𝗲𝘀𝗲𝗻𝘁𝗮𝘁𝗶𝗼𝗻:</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1. Reconnaissance to SQL Injection.</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2. SQL injection to Remote Code Execution (RCE).</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3. Bypassing up-to-date Anti-Virus (AV) to gain persistent</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access.</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4. Remote Code Execution to Internal Systems Compromise</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(includes backup server).</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ts val="1100"/>
              <a:buFont typeface="Arial"/>
              <a:buNone/>
            </a:pPr>
            <a:r>
              <a:rPr lang="en" sz="2100">
                <a:solidFill>
                  <a:srgbClr val="86D1D8"/>
                </a:solidFill>
                <a:latin typeface="Teko"/>
                <a:ea typeface="Teko"/>
                <a:cs typeface="Teko"/>
                <a:sym typeface="Teko"/>
              </a:rPr>
              <a:t>5. Internal Systems Compromise to support Gmail 2FA bypass.</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p:txBody>
      </p:sp>
      <p:pic>
        <p:nvPicPr>
          <p:cNvPr id="295" name="Google Shape;295;p47"/>
          <p:cNvPicPr preferRelativeResize="0"/>
          <p:nvPr/>
        </p:nvPicPr>
        <p:blipFill rotWithShape="1">
          <a:blip r:embed="rId4">
            <a:alphaModFix/>
          </a:blip>
          <a:srcRect b="0" l="0" r="0" t="0"/>
          <a:stretch/>
        </p:blipFill>
        <p:spPr>
          <a:xfrm>
            <a:off x="5511936" y="1831224"/>
            <a:ext cx="3004290" cy="21522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1000"/>
                                        <p:tgtEl>
                                          <p:spTgt spid="2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1000"/>
                                        <p:tgtEl>
                                          <p:spTgt spid="2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Effect filter="fade" transition="in">
                                      <p:cBhvr>
                                        <p:cTn dur="1000"/>
                                        <p:tgtEl>
                                          <p:spTgt spid="2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Effect filter="fade" transition="in">
                                      <p:cBhvr>
                                        <p:cTn dur="1000"/>
                                        <p:tgtEl>
                                          <p:spTgt spid="2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animEffect filter="fade" transition="in">
                                      <p:cBhvr>
                                        <p:cTn dur="1000"/>
                                        <p:tgtEl>
                                          <p:spTgt spid="2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animEffect filter="fade" transition="in">
                                      <p:cBhvr>
                                        <p:cTn dur="1000"/>
                                        <p:tgtEl>
                                          <p:spTgt spid="2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animEffect filter="fade" transition="in">
                                      <p:cBhvr>
                                        <p:cTn dur="1000"/>
                                        <p:tgtEl>
                                          <p:spTgt spid="2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6" st="6"/>
                                            </p:txEl>
                                          </p:spTgt>
                                        </p:tgtEl>
                                        <p:attrNameLst>
                                          <p:attrName>style.visibility</p:attrName>
                                        </p:attrNameLst>
                                      </p:cBhvr>
                                      <p:to>
                                        <p:strVal val="visible"/>
                                      </p:to>
                                    </p:set>
                                    <p:animEffect filter="fade" transition="in">
                                      <p:cBhvr>
                                        <p:cTn dur="1000"/>
                                        <p:tgtEl>
                                          <p:spTgt spid="2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7" st="7"/>
                                            </p:txEl>
                                          </p:spTgt>
                                        </p:tgtEl>
                                        <p:attrNameLst>
                                          <p:attrName>style.visibility</p:attrName>
                                        </p:attrNameLst>
                                      </p:cBhvr>
                                      <p:to>
                                        <p:strVal val="visible"/>
                                      </p:to>
                                    </p:set>
                                    <p:animEffect filter="fade" transition="in">
                                      <p:cBhvr>
                                        <p:cTn dur="1000"/>
                                        <p:tgtEl>
                                          <p:spTgt spid="2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8" st="8"/>
                                            </p:txEl>
                                          </p:spTgt>
                                        </p:tgtEl>
                                        <p:attrNameLst>
                                          <p:attrName>style.visibility</p:attrName>
                                        </p:attrNameLst>
                                      </p:cBhvr>
                                      <p:to>
                                        <p:strVal val="visible"/>
                                      </p:to>
                                    </p:set>
                                    <p:animEffect filter="fade" transition="in">
                                      <p:cBhvr>
                                        <p:cTn dur="1000"/>
                                        <p:tgtEl>
                                          <p:spTgt spid="2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9" st="9"/>
                                            </p:txEl>
                                          </p:spTgt>
                                        </p:tgtEl>
                                        <p:attrNameLst>
                                          <p:attrName>style.visibility</p:attrName>
                                        </p:attrNameLst>
                                      </p:cBhvr>
                                      <p:to>
                                        <p:strVal val="visible"/>
                                      </p:to>
                                    </p:set>
                                    <p:animEffect filter="fade" transition="in">
                                      <p:cBhvr>
                                        <p:cTn dur="1000"/>
                                        <p:tgtEl>
                                          <p:spTgt spid="2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10" st="10"/>
                                            </p:txEl>
                                          </p:spTgt>
                                        </p:tgtEl>
                                        <p:attrNameLst>
                                          <p:attrName>style.visibility</p:attrName>
                                        </p:attrNameLst>
                                      </p:cBhvr>
                                      <p:to>
                                        <p:strVal val="visible"/>
                                      </p:to>
                                    </p:set>
                                    <p:animEffect filter="fade" transition="in">
                                      <p:cBhvr>
                                        <p:cTn dur="1000"/>
                                        <p:tgtEl>
                                          <p:spTgt spid="2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ppt_w</p:attrName>
                                        </p:attrNameLst>
                                      </p:cBhvr>
                                      <p:tavLst>
                                        <p:tav fmla="" tm="0">
                                          <p:val>
                                            <p:strVal val="0"/>
                                          </p:val>
                                        </p:tav>
                                        <p:tav fmla="" tm="100000">
                                          <p:val>
                                            <p:strVal val="#ppt_w"/>
                                          </p:val>
                                        </p:tav>
                                      </p:tavLst>
                                    </p:anim>
                                    <p:anim calcmode="lin" valueType="num">
                                      <p:cBhvr additive="base">
                                        <p:cTn dur="1000"/>
                                        <p:tgtEl>
                                          <p:spTgt spid="2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UPCOMING RELEASES 🤫</a:t>
            </a:r>
            <a:endParaRPr/>
          </a:p>
        </p:txBody>
      </p:sp>
      <p:sp>
        <p:nvSpPr>
          <p:cNvPr id="301" name="Google Shape;301;p48"/>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a:solidFill>
                  <a:srgbClr val="86D1D8"/>
                </a:solidFill>
                <a:latin typeface="Teko"/>
                <a:ea typeface="Teko"/>
                <a:cs typeface="Teko"/>
                <a:sym typeface="Teko"/>
              </a:rPr>
              <a:t>There are a few projects I’m working on &amp; will make them open-source in the next few weeks.</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Gitleaks for enterprises - Python - HLD available</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Escape Github Actions - Golang - My personal favorite - HLD available</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AutoNum type="alphaLcPeriod"/>
            </a:pPr>
            <a:r>
              <a:rPr lang="en" sz="2100">
                <a:solidFill>
                  <a:srgbClr val="86D1D8"/>
                </a:solidFill>
                <a:latin typeface="Teko"/>
                <a:ea typeface="Teko"/>
                <a:cs typeface="Teko"/>
                <a:sym typeface="Teko"/>
              </a:rPr>
              <a:t>Boiler template</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AutoNum type="alphaLcPeriod"/>
            </a:pPr>
            <a:r>
              <a:rPr lang="en" sz="2100">
                <a:solidFill>
                  <a:srgbClr val="86D1D8"/>
                </a:solidFill>
                <a:latin typeface="Teko"/>
                <a:ea typeface="Teko"/>
                <a:cs typeface="Teko"/>
                <a:sym typeface="Teko"/>
              </a:rPr>
              <a:t>Integrating Gitleaks with Escape Github Actions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Gatekeeper Helm Library - Rego</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I can show the design(s) &amp; overview of projects of your choice from above, if you are interested.</a:t>
            </a:r>
            <a:endParaRPr sz="2100">
              <a:solidFill>
                <a:srgbClr val="86D1D8"/>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10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10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10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1000"/>
                                        <p:tgtEl>
                                          <p:spTgt spid="3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4" st="4"/>
                                            </p:txEl>
                                          </p:spTgt>
                                        </p:tgtEl>
                                        <p:attrNameLst>
                                          <p:attrName>style.visibility</p:attrName>
                                        </p:attrNameLst>
                                      </p:cBhvr>
                                      <p:to>
                                        <p:strVal val="visible"/>
                                      </p:to>
                                    </p:set>
                                    <p:animEffect filter="fade" transition="in">
                                      <p:cBhvr>
                                        <p:cTn dur="1000"/>
                                        <p:tgtEl>
                                          <p:spTgt spid="3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5" st="5"/>
                                            </p:txEl>
                                          </p:spTgt>
                                        </p:tgtEl>
                                        <p:attrNameLst>
                                          <p:attrName>style.visibility</p:attrName>
                                        </p:attrNameLst>
                                      </p:cBhvr>
                                      <p:to>
                                        <p:strVal val="visible"/>
                                      </p:to>
                                    </p:set>
                                    <p:animEffect filter="fade" transition="in">
                                      <p:cBhvr>
                                        <p:cTn dur="1000"/>
                                        <p:tgtEl>
                                          <p:spTgt spid="3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6" st="6"/>
                                            </p:txEl>
                                          </p:spTgt>
                                        </p:tgtEl>
                                        <p:attrNameLst>
                                          <p:attrName>style.visibility</p:attrName>
                                        </p:attrNameLst>
                                      </p:cBhvr>
                                      <p:to>
                                        <p:strVal val="visible"/>
                                      </p:to>
                                    </p:set>
                                    <p:animEffect filter="fade" transition="in">
                                      <p:cBhvr>
                                        <p:cTn dur="1000"/>
                                        <p:tgtEl>
                                          <p:spTgt spid="3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7" st="7"/>
                                            </p:txEl>
                                          </p:spTgt>
                                        </p:tgtEl>
                                        <p:attrNameLst>
                                          <p:attrName>style.visibility</p:attrName>
                                        </p:attrNameLst>
                                      </p:cBhvr>
                                      <p:to>
                                        <p:strVal val="visible"/>
                                      </p:to>
                                    </p:set>
                                    <p:animEffect filter="fade" transition="in">
                                      <p:cBhvr>
                                        <p:cTn dur="1000"/>
                                        <p:tgtEl>
                                          <p:spTgt spid="3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8" st="8"/>
                                            </p:txEl>
                                          </p:spTgt>
                                        </p:tgtEl>
                                        <p:attrNameLst>
                                          <p:attrName>style.visibility</p:attrName>
                                        </p:attrNameLst>
                                      </p:cBhvr>
                                      <p:to>
                                        <p:strVal val="visible"/>
                                      </p:to>
                                    </p:set>
                                    <p:animEffect filter="fade" transition="in">
                                      <p:cBhvr>
                                        <p:cTn dur="1000"/>
                                        <p:tgtEl>
                                          <p:spTgt spid="30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484575" y="339550"/>
            <a:ext cx="71550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THANK YOU FOR STAYING SO FAR🙏</a:t>
            </a:r>
            <a:endParaRPr/>
          </a:p>
        </p:txBody>
      </p:sp>
      <p:sp>
        <p:nvSpPr>
          <p:cNvPr id="307" name="Google Shape;307;p49"/>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CONTACT</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Google: Rewanth Tammana</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Portfolio: </a:t>
            </a:r>
            <a:r>
              <a:rPr lang="en" sz="2100" u="sng">
                <a:solidFill>
                  <a:schemeClr val="hlink"/>
                </a:solidFill>
                <a:latin typeface="Teko"/>
                <a:ea typeface="Teko"/>
                <a:cs typeface="Teko"/>
                <a:sym typeface="Teko"/>
                <a:hlinkClick r:id="rId3"/>
              </a:rPr>
              <a:t>rewanthtammana.com</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Blog: </a:t>
            </a:r>
            <a:r>
              <a:rPr lang="en" sz="2100" u="sng">
                <a:solidFill>
                  <a:schemeClr val="hlink"/>
                </a:solidFill>
                <a:latin typeface="Teko"/>
                <a:ea typeface="Teko"/>
                <a:cs typeface="Teko"/>
                <a:sym typeface="Teko"/>
                <a:hlinkClick r:id="rId4"/>
              </a:rPr>
              <a:t>blog.rewanthtammana.com</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Github: </a:t>
            </a:r>
            <a:r>
              <a:rPr lang="en" sz="2100" u="sng">
                <a:solidFill>
                  <a:schemeClr val="hlink"/>
                </a:solidFill>
                <a:latin typeface="Teko"/>
                <a:ea typeface="Teko"/>
                <a:cs typeface="Teko"/>
                <a:sym typeface="Teko"/>
                <a:hlinkClick r:id="rId5"/>
              </a:rPr>
              <a:t>rewanthtammana</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Twitter: </a:t>
            </a:r>
            <a:r>
              <a:rPr lang="en" sz="2100" u="sng">
                <a:solidFill>
                  <a:schemeClr val="hlink"/>
                </a:solidFill>
                <a:latin typeface="Teko"/>
                <a:ea typeface="Teko"/>
                <a:cs typeface="Teko"/>
                <a:sym typeface="Teko"/>
                <a:hlinkClick r:id="rId6"/>
              </a:rPr>
              <a:t>@rewanthtammana</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LinkedIn: </a:t>
            </a:r>
            <a:r>
              <a:rPr lang="en" sz="2100" u="sng">
                <a:solidFill>
                  <a:schemeClr val="hlink"/>
                </a:solidFill>
                <a:latin typeface="Teko"/>
                <a:ea typeface="Teko"/>
                <a:cs typeface="Teko"/>
                <a:sym typeface="Teko"/>
                <a:hlinkClick r:id="rId7"/>
              </a:rPr>
              <a:t>in/rewanthtammana</a:t>
            </a:r>
            <a:endParaRPr sz="2100">
              <a:solidFill>
                <a:srgbClr val="86D1D8"/>
              </a:solidFill>
              <a:latin typeface="Teko"/>
              <a:ea typeface="Teko"/>
              <a:cs typeface="Teko"/>
              <a:sym typeface="Teko"/>
            </a:endParaRPr>
          </a:p>
        </p:txBody>
      </p:sp>
      <p:pic>
        <p:nvPicPr>
          <p:cNvPr id="308" name="Google Shape;308;p49"/>
          <p:cNvPicPr preferRelativeResize="0"/>
          <p:nvPr/>
        </p:nvPicPr>
        <p:blipFill rotWithShape="1">
          <a:blip r:embed="rId8">
            <a:alphaModFix/>
          </a:blip>
          <a:srcRect b="0" l="0" r="0" t="0"/>
          <a:stretch/>
        </p:blipFill>
        <p:spPr>
          <a:xfrm>
            <a:off x="3946395" y="1336866"/>
            <a:ext cx="3515574" cy="26333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lnSpcReduction="10000"/>
          </a:bodyPr>
          <a:lstStyle/>
          <a:p>
            <a:pPr indent="-361950" lvl="0" marL="457200" rtl="0" algn="l">
              <a:spcBef>
                <a:spcPts val="0"/>
              </a:spcBef>
              <a:spcAft>
                <a:spcPts val="0"/>
              </a:spcAft>
              <a:buSzPts val="2100"/>
              <a:buFont typeface="Teko"/>
              <a:buChar char="►"/>
            </a:pPr>
            <a:r>
              <a:rPr lang="en" sz="2100">
                <a:solidFill>
                  <a:srgbClr val="86D1D8"/>
                </a:solidFill>
                <a:latin typeface="Teko"/>
                <a:ea typeface="Teko"/>
                <a:cs typeface="Teko"/>
                <a:sym typeface="Teko"/>
              </a:rPr>
              <a:t>Security Ninja &amp; Open-source contributor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Passionate about DevSecOps, Container, Cloud-native &amp; Application security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Active open-source contributor. Added 17,000+ LOC to Nmap during GSOC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Created multiple krew plugins to extend kubectl/K8S functionality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Holds all K8S certifications (CKS, CKA, CKAD) - Maybe because I got sponsored </a:t>
            </a:r>
            <a:r>
              <a:rPr lang="en" sz="2100">
                <a:solidFill>
                  <a:srgbClr val="86D1D8"/>
                </a:solidFill>
                <a:latin typeface="Teko"/>
                <a:ea typeface="Teko"/>
                <a:cs typeface="Teko"/>
                <a:sym typeface="Teko"/>
              </a:rPr>
              <a:t>😜</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Speaker &amp; Trainer at multiple </a:t>
            </a:r>
            <a:r>
              <a:rPr lang="en" sz="2100">
                <a:solidFill>
                  <a:srgbClr val="86D1D8"/>
                </a:solidFill>
                <a:latin typeface="Teko"/>
                <a:ea typeface="Teko"/>
                <a:cs typeface="Teko"/>
                <a:sym typeface="Teko"/>
              </a:rPr>
              <a:t>international</a:t>
            </a:r>
            <a:r>
              <a:rPr lang="en" sz="2100">
                <a:solidFill>
                  <a:srgbClr val="86D1D8"/>
                </a:solidFill>
                <a:latin typeface="Teko"/>
                <a:ea typeface="Teko"/>
                <a:cs typeface="Teko"/>
                <a:sym typeface="Teko"/>
              </a:rPr>
              <a:t> security conferences - DEFCON,HITB,etc</a:t>
            </a:r>
            <a:endParaRPr sz="2100">
              <a:solidFill>
                <a:srgbClr val="86D1D8"/>
              </a:solidFill>
              <a:latin typeface="Teko"/>
              <a:ea typeface="Teko"/>
              <a:cs typeface="Teko"/>
              <a:sym typeface="Teko"/>
            </a:endParaRPr>
          </a:p>
          <a:p>
            <a:pPr indent="-361950" lvl="1" marL="9144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NOTE: Delivered </a:t>
            </a:r>
            <a:r>
              <a:rPr lang="en" sz="2100" u="sng">
                <a:solidFill>
                  <a:srgbClr val="86D1D8"/>
                </a:solidFill>
                <a:latin typeface="Teko"/>
                <a:ea typeface="Teko"/>
                <a:cs typeface="Teko"/>
                <a:sym typeface="Teko"/>
              </a:rPr>
              <a:t>4 day training</a:t>
            </a:r>
            <a:r>
              <a:rPr lang="en" sz="2100">
                <a:solidFill>
                  <a:srgbClr val="86D1D8"/>
                </a:solidFill>
                <a:latin typeface="Teko"/>
                <a:ea typeface="Teko"/>
                <a:cs typeface="Teko"/>
                <a:sym typeface="Teko"/>
              </a:rPr>
              <a:t> on </a:t>
            </a:r>
            <a:r>
              <a:rPr lang="en" sz="2100" u="sng">
                <a:solidFill>
                  <a:srgbClr val="86D1D8"/>
                </a:solidFill>
                <a:latin typeface="Teko"/>
                <a:ea typeface="Teko"/>
                <a:cs typeface="Teko"/>
                <a:sym typeface="Teko"/>
              </a:rPr>
              <a:t>Kubernetes </a:t>
            </a:r>
            <a:r>
              <a:rPr lang="en" sz="2100" u="sng">
                <a:solidFill>
                  <a:srgbClr val="86D1D8"/>
                </a:solidFill>
                <a:latin typeface="Teko"/>
                <a:ea typeface="Teko"/>
                <a:cs typeface="Teko"/>
                <a:sym typeface="Teko"/>
              </a:rPr>
              <a:t>security</a:t>
            </a:r>
            <a:r>
              <a:rPr lang="en" sz="2100">
                <a:solidFill>
                  <a:srgbClr val="86D1D8"/>
                </a:solidFill>
                <a:latin typeface="Teko"/>
                <a:ea typeface="Teko"/>
                <a:cs typeface="Teko"/>
                <a:sym typeface="Teko"/>
              </a:rPr>
              <a:t> at </a:t>
            </a:r>
            <a:r>
              <a:rPr lang="en" sz="2100" u="sng">
                <a:solidFill>
                  <a:srgbClr val="86D1D8"/>
                </a:solidFill>
                <a:latin typeface="Teko"/>
                <a:ea typeface="Teko"/>
                <a:cs typeface="Teko"/>
                <a:sym typeface="Teko"/>
              </a:rPr>
              <a:t>BlackHat USA</a:t>
            </a:r>
            <a:endParaRPr sz="2100" u="sng">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MVP researcher on Bugcrowd (2018) for identifying most number of vulnerabilities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Crew member &amp; CTF challenges creator at security conferences like Nullcon,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Moderator at conferences like All Day DevOps,etc &amp; part of AWS community builder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Creator of Damn Vulnerable Bank. An intentionally vulnerable Android app</a:t>
            </a:r>
            <a:endParaRPr sz="2100">
              <a:solidFill>
                <a:srgbClr val="86D1D8"/>
              </a:solidFill>
              <a:latin typeface="Teko"/>
              <a:ea typeface="Teko"/>
              <a:cs typeface="Teko"/>
              <a:sym typeface="Teko"/>
            </a:endParaRPr>
          </a:p>
          <a:p>
            <a:pPr indent="-361950" lvl="0" marL="457200" rtl="0" algn="l">
              <a:spcBef>
                <a:spcPts val="0"/>
              </a:spcBef>
              <a:spcAft>
                <a:spcPts val="0"/>
              </a:spcAft>
              <a:buSzPts val="2100"/>
              <a:buFont typeface="Teko"/>
              <a:buChar char="►"/>
            </a:pPr>
            <a:r>
              <a:rPr lang="en" sz="2100">
                <a:solidFill>
                  <a:srgbClr val="86D1D8"/>
                </a:solidFill>
                <a:latin typeface="Teko"/>
                <a:ea typeface="Teko"/>
                <a:cs typeface="Teko"/>
                <a:sym typeface="Teko"/>
              </a:rPr>
              <a:t>Published an IEEE research paper on an offensive attack in ML &amp; Security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Before all this, I started as a developer</a:t>
            </a:r>
            <a:endParaRPr sz="2100">
              <a:solidFill>
                <a:srgbClr val="86D1D8"/>
              </a:solidFill>
              <a:latin typeface="Teko"/>
              <a:ea typeface="Teko"/>
              <a:cs typeface="Teko"/>
              <a:sym typeface="Teko"/>
            </a:endParaRPr>
          </a:p>
        </p:txBody>
      </p:sp>
      <p:sp>
        <p:nvSpPr>
          <p:cNvPr id="199" name="Google Shape;199;p32"/>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ABOUT  ME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500"/>
                                        <p:tgtEl>
                                          <p:spTgt spid="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500"/>
                                        <p:tgtEl>
                                          <p:spTgt spid="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500"/>
                                        <p:tgtEl>
                                          <p:spTgt spid="1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500"/>
                                        <p:tgtEl>
                                          <p:spTgt spid="1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500"/>
                                        <p:tgtEl>
                                          <p:spTgt spid="1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5" st="5"/>
                                            </p:txEl>
                                          </p:spTgt>
                                        </p:tgtEl>
                                        <p:attrNameLst>
                                          <p:attrName>style.visibility</p:attrName>
                                        </p:attrNameLst>
                                      </p:cBhvr>
                                      <p:to>
                                        <p:strVal val="visible"/>
                                      </p:to>
                                    </p:set>
                                    <p:animEffect filter="fade" transition="in">
                                      <p:cBhvr>
                                        <p:cTn dur="500"/>
                                        <p:tgtEl>
                                          <p:spTgt spid="1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6" st="6"/>
                                            </p:txEl>
                                          </p:spTgt>
                                        </p:tgtEl>
                                        <p:attrNameLst>
                                          <p:attrName>style.visibility</p:attrName>
                                        </p:attrNameLst>
                                      </p:cBhvr>
                                      <p:to>
                                        <p:strVal val="visible"/>
                                      </p:to>
                                    </p:set>
                                    <p:animEffect filter="fade" transition="in">
                                      <p:cBhvr>
                                        <p:cTn dur="500"/>
                                        <p:tgtEl>
                                          <p:spTgt spid="1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7" st="7"/>
                                            </p:txEl>
                                          </p:spTgt>
                                        </p:tgtEl>
                                        <p:attrNameLst>
                                          <p:attrName>style.visibility</p:attrName>
                                        </p:attrNameLst>
                                      </p:cBhvr>
                                      <p:to>
                                        <p:strVal val="visible"/>
                                      </p:to>
                                    </p:set>
                                    <p:animEffect filter="fade" transition="in">
                                      <p:cBhvr>
                                        <p:cTn dur="500"/>
                                        <p:tgtEl>
                                          <p:spTgt spid="19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8" st="8"/>
                                            </p:txEl>
                                          </p:spTgt>
                                        </p:tgtEl>
                                        <p:attrNameLst>
                                          <p:attrName>style.visibility</p:attrName>
                                        </p:attrNameLst>
                                      </p:cBhvr>
                                      <p:to>
                                        <p:strVal val="visible"/>
                                      </p:to>
                                    </p:set>
                                    <p:animEffect filter="fade" transition="in">
                                      <p:cBhvr>
                                        <p:cTn dur="500"/>
                                        <p:tgtEl>
                                          <p:spTgt spid="19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9" st="9"/>
                                            </p:txEl>
                                          </p:spTgt>
                                        </p:tgtEl>
                                        <p:attrNameLst>
                                          <p:attrName>style.visibility</p:attrName>
                                        </p:attrNameLst>
                                      </p:cBhvr>
                                      <p:to>
                                        <p:strVal val="visible"/>
                                      </p:to>
                                    </p:set>
                                    <p:animEffect filter="fade" transition="in">
                                      <p:cBhvr>
                                        <p:cTn dur="500"/>
                                        <p:tgtEl>
                                          <p:spTgt spid="19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0" st="10"/>
                                            </p:txEl>
                                          </p:spTgt>
                                        </p:tgtEl>
                                        <p:attrNameLst>
                                          <p:attrName>style.visibility</p:attrName>
                                        </p:attrNameLst>
                                      </p:cBhvr>
                                      <p:to>
                                        <p:strVal val="visible"/>
                                      </p:to>
                                    </p:set>
                                    <p:animEffect filter="fade" transition="in">
                                      <p:cBhvr>
                                        <p:cTn dur="500"/>
                                        <p:tgtEl>
                                          <p:spTgt spid="19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1" st="11"/>
                                            </p:txEl>
                                          </p:spTgt>
                                        </p:tgtEl>
                                        <p:attrNameLst>
                                          <p:attrName>style.visibility</p:attrName>
                                        </p:attrNameLst>
                                      </p:cBhvr>
                                      <p:to>
                                        <p:strVal val="visible"/>
                                      </p:to>
                                    </p:set>
                                    <p:animEffect filter="fade" transition="in">
                                      <p:cBhvr>
                                        <p:cTn dur="500"/>
                                        <p:tgtEl>
                                          <p:spTgt spid="19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xEl>
                                              <p:pRg end="12" st="12"/>
                                            </p:txEl>
                                          </p:spTgt>
                                        </p:tgtEl>
                                        <p:attrNameLst>
                                          <p:attrName>style.visibility</p:attrName>
                                        </p:attrNameLst>
                                      </p:cBhvr>
                                      <p:to>
                                        <p:strVal val="visible"/>
                                      </p:to>
                                    </p:set>
                                    <p:animEffect filter="fade" transition="in">
                                      <p:cBhvr>
                                        <p:cTn dur="500"/>
                                        <p:tgtEl>
                                          <p:spTgt spid="198">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idx="1" type="body"/>
          </p:nvPr>
        </p:nvSpPr>
        <p:spPr>
          <a:xfrm>
            <a:off x="484583" y="936938"/>
            <a:ext cx="7053542" cy="3940935"/>
          </a:xfrm>
          <a:prstGeom prst="rect">
            <a:avLst/>
          </a:prstGeom>
          <a:noFill/>
          <a:ln>
            <a:noFill/>
          </a:ln>
        </p:spPr>
        <p:txBody>
          <a:bodyPr anchorCtr="0" anchor="t" bIns="34275" lIns="68575" spcFirstLastPara="1" rIns="68575" wrap="square" tIns="34275">
            <a:normAutofit lnSpcReduction="10000"/>
          </a:bodyPr>
          <a:lstStyle/>
          <a:p>
            <a:pPr indent="-361950" lvl="0" marL="457200" rtl="0" algn="l">
              <a:spcBef>
                <a:spcPts val="0"/>
              </a:spcBef>
              <a:spcAft>
                <a:spcPts val="0"/>
              </a:spcAft>
              <a:buSzPts val="2100"/>
              <a:buFont typeface="Teko"/>
              <a:buChar char="►"/>
            </a:pPr>
            <a:r>
              <a:rPr lang="en" sz="2100">
                <a:solidFill>
                  <a:srgbClr val="86D1D8"/>
                </a:solidFill>
                <a:latin typeface="Teko"/>
                <a:ea typeface="Teko"/>
                <a:cs typeface="Teko"/>
                <a:sym typeface="Teko"/>
              </a:rPr>
              <a:t>Senior Security Architect @ Emirates NBD (National Bank of Dubai)</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Responsible for on-prem cloud-native infrastructure security &amp; DevSecOps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Leading the flagship transformation project of Openshift to Vanilla Kubernetes migration from security POV. Enabling GitOps approach, enhancing defense-in-depth controls, centralized monitoring, RBAC matrix,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Building continuous security for K8S with service mesh, digital image signing, admission controllers, OPA Gatekeeper, Network Policies, etc.</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Closely working with SOC team to enforce proactive monitoring for K8S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Enticing teams to adapt shift-left approach. Integrated SAST, SCA, IAST, etc.</a:t>
            </a:r>
            <a:endParaRPr sz="2100">
              <a:solidFill>
                <a:srgbClr val="86D1D8"/>
              </a:solidFill>
              <a:latin typeface="Teko"/>
              <a:ea typeface="Teko"/>
              <a:cs typeface="Teko"/>
              <a:sym typeface="Teko"/>
            </a:endParaRPr>
          </a:p>
          <a:p>
            <a:pPr indent="-361950" lvl="0" marL="457200" rtl="0" algn="l">
              <a:spcBef>
                <a:spcPts val="0"/>
              </a:spcBef>
              <a:spcAft>
                <a:spcPts val="0"/>
              </a:spcAft>
              <a:buSzPts val="2100"/>
              <a:buFont typeface="Teko"/>
              <a:buChar char="►"/>
            </a:pPr>
            <a:r>
              <a:rPr lang="en" sz="2100">
                <a:solidFill>
                  <a:srgbClr val="86D1D8"/>
                </a:solidFill>
                <a:latin typeface="Teko"/>
                <a:ea typeface="Teko"/>
                <a:cs typeface="Teko"/>
                <a:sym typeface="Teko"/>
              </a:rPr>
              <a:t>Responsible for architecture design reviews &amp; threat modeling</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Mentored &amp; coached passionate DevOps &amp; developers towards security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GEM Award winner: Twice. Recognized for exceptional work &amp; contributions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Char char="►"/>
            </a:pPr>
            <a:r>
              <a:rPr lang="en" sz="2100">
                <a:solidFill>
                  <a:srgbClr val="86D1D8"/>
                </a:solidFill>
                <a:latin typeface="Teko"/>
                <a:ea typeface="Teko"/>
                <a:cs typeface="Teko"/>
                <a:sym typeface="Teko"/>
              </a:rPr>
              <a:t>Built several in-house products to bridge the gap b/w security &amp; other teams</a:t>
            </a:r>
            <a:endParaRPr sz="2100">
              <a:solidFill>
                <a:srgbClr val="86D1D8"/>
              </a:solidFill>
              <a:latin typeface="Teko"/>
              <a:ea typeface="Teko"/>
              <a:cs typeface="Teko"/>
              <a:sym typeface="Teko"/>
            </a:endParaRPr>
          </a:p>
        </p:txBody>
      </p:sp>
      <p:sp>
        <p:nvSpPr>
          <p:cNvPr id="205" name="Google Shape;205;p33"/>
          <p:cNvSpPr txBox="1"/>
          <p:nvPr>
            <p:ph type="title"/>
          </p:nvPr>
        </p:nvSpPr>
        <p:spPr>
          <a:xfrm>
            <a:off x="484583" y="339539"/>
            <a:ext cx="7053542" cy="5974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ABOUT  ME (Office POV)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0" st="0"/>
                                            </p:txEl>
                                          </p:spTgt>
                                        </p:tgtEl>
                                        <p:attrNameLst>
                                          <p:attrName>style.visibility</p:attrName>
                                        </p:attrNameLst>
                                      </p:cBhvr>
                                      <p:to>
                                        <p:strVal val="visible"/>
                                      </p:to>
                                    </p:set>
                                    <p:animEffect filter="fade" transition="in">
                                      <p:cBhvr>
                                        <p:cTn dur="1000"/>
                                        <p:tgtEl>
                                          <p:spTgt spid="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1" st="1"/>
                                            </p:txEl>
                                          </p:spTgt>
                                        </p:tgtEl>
                                        <p:attrNameLst>
                                          <p:attrName>style.visibility</p:attrName>
                                        </p:attrNameLst>
                                      </p:cBhvr>
                                      <p:to>
                                        <p:strVal val="visible"/>
                                      </p:to>
                                    </p:set>
                                    <p:animEffect filter="fade" transition="in">
                                      <p:cBhvr>
                                        <p:cTn dur="1000"/>
                                        <p:tgtEl>
                                          <p:spTgt spid="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2" st="2"/>
                                            </p:txEl>
                                          </p:spTgt>
                                        </p:tgtEl>
                                        <p:attrNameLst>
                                          <p:attrName>style.visibility</p:attrName>
                                        </p:attrNameLst>
                                      </p:cBhvr>
                                      <p:to>
                                        <p:strVal val="visible"/>
                                      </p:to>
                                    </p:set>
                                    <p:animEffect filter="fade" transition="in">
                                      <p:cBhvr>
                                        <p:cTn dur="1000"/>
                                        <p:tgtEl>
                                          <p:spTgt spid="2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3" st="3"/>
                                            </p:txEl>
                                          </p:spTgt>
                                        </p:tgtEl>
                                        <p:attrNameLst>
                                          <p:attrName>style.visibility</p:attrName>
                                        </p:attrNameLst>
                                      </p:cBhvr>
                                      <p:to>
                                        <p:strVal val="visible"/>
                                      </p:to>
                                    </p:set>
                                    <p:animEffect filter="fade" transition="in">
                                      <p:cBhvr>
                                        <p:cTn dur="1000"/>
                                        <p:tgtEl>
                                          <p:spTgt spid="2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4" st="4"/>
                                            </p:txEl>
                                          </p:spTgt>
                                        </p:tgtEl>
                                        <p:attrNameLst>
                                          <p:attrName>style.visibility</p:attrName>
                                        </p:attrNameLst>
                                      </p:cBhvr>
                                      <p:to>
                                        <p:strVal val="visible"/>
                                      </p:to>
                                    </p:set>
                                    <p:animEffect filter="fade" transition="in">
                                      <p:cBhvr>
                                        <p:cTn dur="1000"/>
                                        <p:tgtEl>
                                          <p:spTgt spid="2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5" st="5"/>
                                            </p:txEl>
                                          </p:spTgt>
                                        </p:tgtEl>
                                        <p:attrNameLst>
                                          <p:attrName>style.visibility</p:attrName>
                                        </p:attrNameLst>
                                      </p:cBhvr>
                                      <p:to>
                                        <p:strVal val="visible"/>
                                      </p:to>
                                    </p:set>
                                    <p:animEffect filter="fade" transition="in">
                                      <p:cBhvr>
                                        <p:cTn dur="1000"/>
                                        <p:tgtEl>
                                          <p:spTgt spid="2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6" st="6"/>
                                            </p:txEl>
                                          </p:spTgt>
                                        </p:tgtEl>
                                        <p:attrNameLst>
                                          <p:attrName>style.visibility</p:attrName>
                                        </p:attrNameLst>
                                      </p:cBhvr>
                                      <p:to>
                                        <p:strVal val="visible"/>
                                      </p:to>
                                    </p:set>
                                    <p:animEffect filter="fade" transition="in">
                                      <p:cBhvr>
                                        <p:cTn dur="1000"/>
                                        <p:tgtEl>
                                          <p:spTgt spid="20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7" st="7"/>
                                            </p:txEl>
                                          </p:spTgt>
                                        </p:tgtEl>
                                        <p:attrNameLst>
                                          <p:attrName>style.visibility</p:attrName>
                                        </p:attrNameLst>
                                      </p:cBhvr>
                                      <p:to>
                                        <p:strVal val="visible"/>
                                      </p:to>
                                    </p:set>
                                    <p:animEffect filter="fade" transition="in">
                                      <p:cBhvr>
                                        <p:cTn dur="1000"/>
                                        <p:tgtEl>
                                          <p:spTgt spid="20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8" st="8"/>
                                            </p:txEl>
                                          </p:spTgt>
                                        </p:tgtEl>
                                        <p:attrNameLst>
                                          <p:attrName>style.visibility</p:attrName>
                                        </p:attrNameLst>
                                      </p:cBhvr>
                                      <p:to>
                                        <p:strVal val="visible"/>
                                      </p:to>
                                    </p:set>
                                    <p:animEffect filter="fade" transition="in">
                                      <p:cBhvr>
                                        <p:cTn dur="1000"/>
                                        <p:tgtEl>
                                          <p:spTgt spid="20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xEl>
                                              <p:pRg end="9" st="9"/>
                                            </p:txEl>
                                          </p:spTgt>
                                        </p:tgtEl>
                                        <p:attrNameLst>
                                          <p:attrName>style.visibility</p:attrName>
                                        </p:attrNameLst>
                                      </p:cBhvr>
                                      <p:to>
                                        <p:strVal val="visible"/>
                                      </p:to>
                                    </p:set>
                                    <p:animEffect filter="fade" transition="in">
                                      <p:cBhvr>
                                        <p:cTn dur="1000"/>
                                        <p:tgtEl>
                                          <p:spTgt spid="20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l">
              <a:spcBef>
                <a:spcPts val="0"/>
              </a:spcBef>
              <a:spcAft>
                <a:spcPts val="0"/>
              </a:spcAft>
              <a:buNone/>
            </a:pPr>
            <a:r>
              <a:rPr lang="en" sz="2100">
                <a:solidFill>
                  <a:srgbClr val="86D1D8"/>
                </a:solidFill>
                <a:latin typeface="Teko"/>
                <a:ea typeface="Teko"/>
                <a:cs typeface="Teko"/>
                <a:sym typeface="Teko"/>
              </a:rPr>
              <a:t>Help the customer implement a security control. The customer is using Kyverno to write admission control policies, but their security team wants to enforce policies for running Pods as well, and kill them if they contain policy violations. Your task is to implement a policy-terminator which will eliminate any Kubernetes Deployment containing non-compliant Pods.</a:t>
            </a:r>
            <a:endParaRPr sz="2100">
              <a:solidFill>
                <a:srgbClr val="86D1D8"/>
              </a:solidFill>
              <a:latin typeface="Teko"/>
              <a:ea typeface="Teko"/>
              <a:cs typeface="Teko"/>
              <a:sym typeface="Teko"/>
            </a:endParaRPr>
          </a:p>
          <a:p>
            <a:pPr indent="0" lvl="0" marL="0" rtl="0" algn="l">
              <a:spcBef>
                <a:spcPts val="0"/>
              </a:spcBef>
              <a:spcAft>
                <a:spcPts val="0"/>
              </a:spcAft>
              <a:buClr>
                <a:schemeClr val="dk1"/>
              </a:buClr>
              <a:buSzPct val="52380"/>
              <a:buFont typeface="Arial"/>
              <a:buNone/>
            </a:pPr>
            <a:r>
              <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The solution should remove running workloads which fail against a customer-supplied policy.</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You can assume all policies will be applied cluster-wide.</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Your solution should separate policies from code, i.e. the customer should be able to add or change policies without rebuilding or re-deploying your solution.</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The customer would prefer not to learn a new policy syntax. You may use any programming language or technology you choose to solve this task. However, we like Go operators, and recommend using one here to reconcile Kyverno’s ClusterPolicyReport resources.</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Char char="►"/>
            </a:pPr>
            <a:r>
              <a:rPr lang="en" sz="2100">
                <a:solidFill>
                  <a:srgbClr val="86D1D8"/>
                </a:solidFill>
                <a:latin typeface="Teko"/>
                <a:ea typeface="Teko"/>
                <a:cs typeface="Teko"/>
                <a:sym typeface="Teko"/>
              </a:rPr>
              <a:t>As a demonstration policy, we suggest requiring all Pods to have the owner: label set.</a:t>
            </a:r>
            <a:endParaRPr sz="2100">
              <a:solidFill>
                <a:srgbClr val="86D1D8"/>
              </a:solidFill>
              <a:latin typeface="Teko"/>
              <a:ea typeface="Teko"/>
              <a:cs typeface="Teko"/>
              <a:sym typeface="Teko"/>
            </a:endParaRPr>
          </a:p>
        </p:txBody>
      </p:sp>
      <p:sp>
        <p:nvSpPr>
          <p:cNvPr id="211" name="Google Shape;211;p34"/>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TASK - Introduction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rPr lang="en" sz="2100">
                <a:solidFill>
                  <a:srgbClr val="86D1D8"/>
                </a:solidFill>
                <a:latin typeface="Teko"/>
                <a:ea typeface="Teko"/>
                <a:cs typeface="Teko"/>
                <a:sym typeface="Teko"/>
              </a:rPr>
              <a:t>Customer requirements: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Apply a tooling to perform compliance checks of entire cluster</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The tool should be able to list all the violated resources information</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Policies can be applied cluster-wide</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Customer should be able to edit policies easily without the need to learn complex computer languages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Any programming language can be used to solve this task</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For the demo purposes, we can use a require-label policy</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Build a solution/product that should </a:t>
            </a:r>
            <a:r>
              <a:rPr lang="en" sz="2100">
                <a:solidFill>
                  <a:srgbClr val="86D1D8"/>
                </a:solidFill>
                <a:latin typeface="Teko"/>
                <a:ea typeface="Teko"/>
                <a:cs typeface="Teko"/>
                <a:sym typeface="Teko"/>
              </a:rPr>
              <a:t>continuously</a:t>
            </a:r>
            <a:r>
              <a:rPr lang="en" sz="2100">
                <a:solidFill>
                  <a:srgbClr val="86D1D8"/>
                </a:solidFill>
                <a:latin typeface="Teko"/>
                <a:ea typeface="Teko"/>
                <a:cs typeface="Teko"/>
                <a:sym typeface="Teko"/>
              </a:rPr>
              <a:t> </a:t>
            </a:r>
            <a:r>
              <a:rPr lang="en" sz="2100">
                <a:solidFill>
                  <a:srgbClr val="86D1D8"/>
                </a:solidFill>
                <a:latin typeface="Teko"/>
                <a:ea typeface="Teko"/>
                <a:cs typeface="Teko"/>
                <a:sym typeface="Teko"/>
              </a:rPr>
              <a:t>monitor the cluster</a:t>
            </a:r>
            <a:r>
              <a:rPr lang="en" sz="2100">
                <a:solidFill>
                  <a:srgbClr val="86D1D8"/>
                </a:solidFill>
                <a:latin typeface="Teko"/>
                <a:ea typeface="Teko"/>
                <a:cs typeface="Teko"/>
                <a:sym typeface="Teko"/>
              </a:rPr>
              <a:t> for the violations</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Once the violations are identified, terminate them</a:t>
            </a:r>
            <a:endParaRPr sz="2100">
              <a:solidFill>
                <a:srgbClr val="86D1D8"/>
              </a:solidFill>
              <a:latin typeface="Teko"/>
              <a:ea typeface="Teko"/>
              <a:cs typeface="Teko"/>
              <a:sym typeface="Teko"/>
            </a:endParaRPr>
          </a:p>
        </p:txBody>
      </p:sp>
      <p:sp>
        <p:nvSpPr>
          <p:cNvPr id="217" name="Google Shape;217;p35"/>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TASK - Interpretation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1000"/>
                                        <p:tgtEl>
                                          <p:spTgt spid="2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6" st="6"/>
                                            </p:txEl>
                                          </p:spTgt>
                                        </p:tgtEl>
                                        <p:attrNameLst>
                                          <p:attrName>style.visibility</p:attrName>
                                        </p:attrNameLst>
                                      </p:cBhvr>
                                      <p:to>
                                        <p:strVal val="visible"/>
                                      </p:to>
                                    </p:set>
                                    <p:animEffect filter="fade" transition="in">
                                      <p:cBhvr>
                                        <p:cTn dur="1000"/>
                                        <p:tgtEl>
                                          <p:spTgt spid="2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7" st="7"/>
                                            </p:txEl>
                                          </p:spTgt>
                                        </p:tgtEl>
                                        <p:attrNameLst>
                                          <p:attrName>style.visibility</p:attrName>
                                        </p:attrNameLst>
                                      </p:cBhvr>
                                      <p:to>
                                        <p:strVal val="visible"/>
                                      </p:to>
                                    </p:set>
                                    <p:animEffect filter="fade" transition="in">
                                      <p:cBhvr>
                                        <p:cTn dur="1000"/>
                                        <p:tgtEl>
                                          <p:spTgt spid="2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8" st="8"/>
                                            </p:txEl>
                                          </p:spTgt>
                                        </p:tgtEl>
                                        <p:attrNameLst>
                                          <p:attrName>style.visibility</p:attrName>
                                        </p:attrNameLst>
                                      </p:cBhvr>
                                      <p:to>
                                        <p:strVal val="visible"/>
                                      </p:to>
                                    </p:set>
                                    <p:animEffect filter="fade" transition="in">
                                      <p:cBhvr>
                                        <p:cTn dur="1000"/>
                                        <p:tgtEl>
                                          <p:spTgt spid="21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fontScale="92500"/>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0" lvl="0" marL="0" rtl="0" algn="l">
              <a:spcBef>
                <a:spcPts val="0"/>
              </a:spcBef>
              <a:spcAft>
                <a:spcPts val="0"/>
              </a:spcAft>
              <a:buNone/>
            </a:pPr>
            <a:r>
              <a:rPr lang="en" sz="2100">
                <a:solidFill>
                  <a:srgbClr val="86D1D8"/>
                </a:solidFill>
                <a:latin typeface="Teko"/>
                <a:ea typeface="Teko"/>
                <a:cs typeface="Teko"/>
                <a:sym typeface="Teko"/>
              </a:rPr>
              <a:t>Customer requirements:</a:t>
            </a:r>
            <a:endParaRPr sz="2100">
              <a:solidFill>
                <a:srgbClr val="86D1D8"/>
              </a:solidFill>
              <a:latin typeface="Teko"/>
              <a:ea typeface="Teko"/>
              <a:cs typeface="Teko"/>
              <a:sym typeface="Teko"/>
            </a:endParaRPr>
          </a:p>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AutoNum type="arabicPeriod"/>
            </a:pPr>
            <a:r>
              <a:rPr lang="en" sz="2100">
                <a:solidFill>
                  <a:srgbClr val="86D1D8"/>
                </a:solidFill>
                <a:latin typeface="Teko"/>
                <a:ea typeface="Teko"/>
                <a:cs typeface="Teko"/>
                <a:sym typeface="Teko"/>
              </a:rPr>
              <a:t>Why should we terminate “all” the violated  resources? Is that even an ideal solution? For the case study, let’s say we should. But still that’s not a good deal, we need to find a way to minimize the blast radius/limit findings</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AutoNum type="arabicPeriod"/>
            </a:pPr>
            <a:r>
              <a:rPr lang="en" sz="2100">
                <a:solidFill>
                  <a:srgbClr val="86D1D8"/>
                </a:solidFill>
                <a:latin typeface="Teko"/>
                <a:ea typeface="Teko"/>
                <a:cs typeface="Teko"/>
                <a:sym typeface="Teko"/>
              </a:rPr>
              <a:t>Which tool </a:t>
            </a:r>
            <a:r>
              <a:rPr lang="en" sz="2100">
                <a:solidFill>
                  <a:srgbClr val="86D1D8"/>
                </a:solidFill>
                <a:latin typeface="Teko"/>
                <a:ea typeface="Teko"/>
                <a:cs typeface="Teko"/>
                <a:sym typeface="Teko"/>
              </a:rPr>
              <a:t>should</a:t>
            </a:r>
            <a:r>
              <a:rPr lang="en" sz="2100">
                <a:solidFill>
                  <a:srgbClr val="86D1D8"/>
                </a:solidFill>
                <a:latin typeface="Teko"/>
                <a:ea typeface="Teko"/>
                <a:cs typeface="Teko"/>
                <a:sym typeface="Teko"/>
              </a:rPr>
              <a:t> we deploy to enforce policies in the cluster? - Gatekeeper/Kyverno</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AutoNum type="arabicPeriod"/>
            </a:pPr>
            <a:r>
              <a:rPr lang="en" sz="2100">
                <a:solidFill>
                  <a:srgbClr val="86D1D8"/>
                </a:solidFill>
                <a:latin typeface="Teko"/>
                <a:ea typeface="Teko"/>
                <a:cs typeface="Teko"/>
                <a:sym typeface="Teko"/>
              </a:rPr>
              <a:t>Is it okay to apply policies cluster wide &amp; terminate resources? - What about kube-system namespaces, etc</a:t>
            </a:r>
            <a:endParaRPr sz="2100">
              <a:solidFill>
                <a:srgbClr val="86D1D8"/>
              </a:solidFill>
              <a:latin typeface="Teko"/>
              <a:ea typeface="Teko"/>
              <a:cs typeface="Teko"/>
              <a:sym typeface="Teko"/>
            </a:endParaRPr>
          </a:p>
          <a:p>
            <a:pPr indent="-351948" lvl="0" marL="457200" rtl="0" algn="l">
              <a:spcBef>
                <a:spcPts val="0"/>
              </a:spcBef>
              <a:spcAft>
                <a:spcPts val="0"/>
              </a:spcAft>
              <a:buClr>
                <a:srgbClr val="86D1D8"/>
              </a:buClr>
              <a:buSzPct val="100000"/>
              <a:buFont typeface="Teko"/>
              <a:buAutoNum type="arabicPeriod"/>
            </a:pPr>
            <a:r>
              <a:rPr lang="en" sz="2100">
                <a:solidFill>
                  <a:srgbClr val="86D1D8"/>
                </a:solidFill>
                <a:latin typeface="Teko"/>
                <a:ea typeface="Teko"/>
                <a:cs typeface="Teko"/>
                <a:sym typeface="Teko"/>
              </a:rPr>
              <a:t>How to </a:t>
            </a:r>
            <a:r>
              <a:rPr lang="en" sz="2100">
                <a:solidFill>
                  <a:srgbClr val="86D1D8"/>
                </a:solidFill>
                <a:latin typeface="Teko"/>
                <a:ea typeface="Teko"/>
                <a:cs typeface="Teko"/>
                <a:sym typeface="Teko"/>
              </a:rPr>
              <a:t>retrieve</a:t>
            </a:r>
            <a:r>
              <a:rPr lang="en" sz="2100">
                <a:solidFill>
                  <a:srgbClr val="86D1D8"/>
                </a:solidFill>
                <a:latin typeface="Teko"/>
                <a:ea typeface="Teko"/>
                <a:cs typeface="Teko"/>
                <a:sym typeface="Teko"/>
              </a:rPr>
              <a:t> the violations of the resources? Do we get enough information from it?</a:t>
            </a:r>
            <a:endParaRPr sz="2100">
              <a:solidFill>
                <a:srgbClr val="86D1D8"/>
              </a:solidFill>
              <a:latin typeface="Teko"/>
              <a:ea typeface="Teko"/>
              <a:cs typeface="Teko"/>
              <a:sym typeface="Teko"/>
            </a:endParaRPr>
          </a:p>
          <a:p>
            <a:pPr indent="-351948" lvl="0" marL="457200" rtl="0" algn="l">
              <a:spcBef>
                <a:spcPts val="0"/>
              </a:spcBef>
              <a:spcAft>
                <a:spcPts val="0"/>
              </a:spcAft>
              <a:buSzPct val="100000"/>
              <a:buFont typeface="Teko"/>
              <a:buAutoNum type="arabicPeriod"/>
            </a:pPr>
            <a:r>
              <a:rPr lang="en" sz="2100">
                <a:solidFill>
                  <a:srgbClr val="86D1D8"/>
                </a:solidFill>
                <a:latin typeface="Teko"/>
                <a:ea typeface="Teko"/>
                <a:cs typeface="Teko"/>
                <a:sym typeface="Teko"/>
              </a:rPr>
              <a:t>Irrespective of Kyverno/Gatekeeper, the customer has to edit the files to update data &amp; re-apply the policies. But that might be cumbersome for our customer. The best way would be for him to see something in regular english language. Let’s think about it later.</a:t>
            </a:r>
            <a:endParaRPr sz="2100">
              <a:solidFill>
                <a:srgbClr val="86D1D8"/>
              </a:solidFill>
              <a:latin typeface="Teko"/>
              <a:ea typeface="Teko"/>
              <a:cs typeface="Teko"/>
              <a:sym typeface="Teko"/>
            </a:endParaRPr>
          </a:p>
        </p:txBody>
      </p:sp>
      <p:sp>
        <p:nvSpPr>
          <p:cNvPr id="223" name="Google Shape;223;p36"/>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TASK - Assumptions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0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000"/>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000"/>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1000"/>
                                        <p:tgtEl>
                                          <p:spTgt spid="2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1000"/>
                                        <p:tgtEl>
                                          <p:spTgt spid="2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5" st="5"/>
                                            </p:txEl>
                                          </p:spTgt>
                                        </p:tgtEl>
                                        <p:attrNameLst>
                                          <p:attrName>style.visibility</p:attrName>
                                        </p:attrNameLst>
                                      </p:cBhvr>
                                      <p:to>
                                        <p:strVal val="visible"/>
                                      </p:to>
                                    </p:set>
                                    <p:animEffect filter="fade" transition="in">
                                      <p:cBhvr>
                                        <p:cTn dur="1000"/>
                                        <p:tgtEl>
                                          <p:spTgt spid="2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6" st="6"/>
                                            </p:txEl>
                                          </p:spTgt>
                                        </p:tgtEl>
                                        <p:attrNameLst>
                                          <p:attrName>style.visibility</p:attrName>
                                        </p:attrNameLst>
                                      </p:cBhvr>
                                      <p:to>
                                        <p:strVal val="visible"/>
                                      </p:to>
                                    </p:set>
                                    <p:animEffect filter="fade" transition="in">
                                      <p:cBhvr>
                                        <p:cTn dur="1000"/>
                                        <p:tgtEl>
                                          <p:spTgt spid="2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7" st="7"/>
                                            </p:txEl>
                                          </p:spTgt>
                                        </p:tgtEl>
                                        <p:attrNameLst>
                                          <p:attrName>style.visibility</p:attrName>
                                        </p:attrNameLst>
                                      </p:cBhvr>
                                      <p:to>
                                        <p:strVal val="visible"/>
                                      </p:to>
                                    </p:set>
                                    <p:animEffect filter="fade" transition="in">
                                      <p:cBhvr>
                                        <p:cTn dur="1000"/>
                                        <p:tgtEl>
                                          <p:spTgt spid="22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Why should I use programming language to solve this task? I can write a simple bash script to execute kubectl commands, grep the output with jq, sed, awk, etc &amp; fetch the list of violated resources. I can even terminate them, if I want to.</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Let’s a resource got violated &amp; our code terminated it. How will the developer/devops/business team know something got terminated? There should be a way to notify them. If we are notifying, why can’t we take a permission from them before terminating? Or maybe take a backup of the resource definition before deletion?</a:t>
            </a:r>
            <a:endParaRPr sz="2100">
              <a:solidFill>
                <a:srgbClr val="86D1D8"/>
              </a:solidFill>
              <a:latin typeface="Teko"/>
              <a:ea typeface="Teko"/>
              <a:cs typeface="Teko"/>
              <a:sym typeface="Teko"/>
            </a:endParaRPr>
          </a:p>
          <a:p>
            <a:pPr indent="-361950" lvl="0" marL="457200" rtl="0" algn="l">
              <a:spcBef>
                <a:spcPts val="0"/>
              </a:spcBef>
              <a:spcAft>
                <a:spcPts val="0"/>
              </a:spcAft>
              <a:buClr>
                <a:srgbClr val="86D1D8"/>
              </a:buClr>
              <a:buSzPts val="2100"/>
              <a:buFont typeface="Teko"/>
              <a:buAutoNum type="arabicPeriod"/>
            </a:pPr>
            <a:r>
              <a:rPr lang="en" sz="2100">
                <a:solidFill>
                  <a:srgbClr val="86D1D8"/>
                </a:solidFill>
                <a:latin typeface="Teko"/>
                <a:ea typeface="Teko"/>
                <a:cs typeface="Teko"/>
                <a:sym typeface="Teko"/>
              </a:rPr>
              <a:t>Multiple defense-in-depth controls can be enforced but for the task we will just focus on creating something that will ensure continuous compliance for the systems</a:t>
            </a:r>
            <a:endParaRPr sz="2100">
              <a:solidFill>
                <a:srgbClr val="86D1D8"/>
              </a:solidFill>
              <a:latin typeface="Teko"/>
              <a:ea typeface="Teko"/>
              <a:cs typeface="Teko"/>
              <a:sym typeface="Teko"/>
            </a:endParaRPr>
          </a:p>
        </p:txBody>
      </p:sp>
      <p:sp>
        <p:nvSpPr>
          <p:cNvPr id="229" name="Google Shape;229;p37"/>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TASK - Assumptions (Cont…)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1000"/>
                                        <p:tgtEl>
                                          <p:spTgt spid="2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p:txBody>
      </p:sp>
      <p:sp>
        <p:nvSpPr>
          <p:cNvPr id="235" name="Google Shape;235;p38"/>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DEMO TIME 😰</a:t>
            </a:r>
            <a:endParaRPr/>
          </a:p>
        </p:txBody>
      </p:sp>
      <p:pic>
        <p:nvPicPr>
          <p:cNvPr id="236" name="Google Shape;236;p38"/>
          <p:cNvPicPr preferRelativeResize="0"/>
          <p:nvPr/>
        </p:nvPicPr>
        <p:blipFill rotWithShape="1">
          <a:blip r:embed="rId3">
            <a:alphaModFix/>
          </a:blip>
          <a:srcRect b="1195" l="0" r="714" t="0"/>
          <a:stretch/>
        </p:blipFill>
        <p:spPr>
          <a:xfrm>
            <a:off x="694800" y="1064525"/>
            <a:ext cx="6649650" cy="372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ppt_w</p:attrName>
                                        </p:attrNameLst>
                                      </p:cBhvr>
                                      <p:tavLst>
                                        <p:tav fmla="" tm="0">
                                          <p:val>
                                            <p:strVal val="0"/>
                                          </p:val>
                                        </p:tav>
                                        <p:tav fmla="" tm="100000">
                                          <p:val>
                                            <p:strVal val="#ppt_w"/>
                                          </p:val>
                                        </p:tav>
                                      </p:tavLst>
                                    </p:anim>
                                    <p:anim calcmode="lin" valueType="num">
                                      <p:cBhvr additive="base">
                                        <p:cTn dur="1000"/>
                                        <p:tgtEl>
                                          <p:spTgt spid="2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idx="1" type="body"/>
          </p:nvPr>
        </p:nvSpPr>
        <p:spPr>
          <a:xfrm>
            <a:off x="484583" y="936938"/>
            <a:ext cx="7053600" cy="3940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None/>
            </a:pPr>
            <a:r>
              <a:t/>
            </a:r>
            <a:endParaRPr sz="2100">
              <a:solidFill>
                <a:srgbClr val="86D1D8"/>
              </a:solidFill>
              <a:latin typeface="Teko"/>
              <a:ea typeface="Teko"/>
              <a:cs typeface="Teko"/>
              <a:sym typeface="Teko"/>
            </a:endParaRPr>
          </a:p>
        </p:txBody>
      </p:sp>
      <p:sp>
        <p:nvSpPr>
          <p:cNvPr id="242" name="Google Shape;242;p39"/>
          <p:cNvSpPr txBox="1"/>
          <p:nvPr>
            <p:ph type="title"/>
          </p:nvPr>
        </p:nvSpPr>
        <p:spPr>
          <a:xfrm>
            <a:off x="484583" y="339539"/>
            <a:ext cx="7053600" cy="597300"/>
          </a:xfrm>
          <a:prstGeom prst="rect">
            <a:avLst/>
          </a:prstGeom>
          <a:solidFill>
            <a:srgbClr val="7F7F7F"/>
          </a:solidFill>
          <a:ln>
            <a:noFill/>
          </a:ln>
        </p:spPr>
        <p:txBody>
          <a:bodyPr anchorCtr="0" anchor="t" bIns="34275" lIns="68575" spcFirstLastPara="1" rIns="68575" wrap="square" tIns="34275">
            <a:noAutofit/>
          </a:bodyPr>
          <a:lstStyle/>
          <a:p>
            <a:pPr indent="0" lvl="0" marL="0" rtl="0" algn="l">
              <a:spcBef>
                <a:spcPts val="0"/>
              </a:spcBef>
              <a:spcAft>
                <a:spcPts val="0"/>
              </a:spcAft>
              <a:buClr>
                <a:schemeClr val="lt2"/>
              </a:buClr>
              <a:buSzPts val="3200"/>
              <a:buFont typeface="Century Gothic"/>
              <a:buNone/>
            </a:pPr>
            <a:r>
              <a:rPr lang="en"/>
              <a:t>DESIGN WORKFLOW </a:t>
            </a:r>
            <a:r>
              <a:rPr lang="en"/>
              <a:t>🧐</a:t>
            </a:r>
            <a:endParaRPr/>
          </a:p>
        </p:txBody>
      </p:sp>
      <p:pic>
        <p:nvPicPr>
          <p:cNvPr id="243" name="Google Shape;243;p39"/>
          <p:cNvPicPr preferRelativeResize="0"/>
          <p:nvPr/>
        </p:nvPicPr>
        <p:blipFill>
          <a:blip r:embed="rId3">
            <a:alphaModFix/>
          </a:blip>
          <a:stretch>
            <a:fillRect/>
          </a:stretch>
        </p:blipFill>
        <p:spPr>
          <a:xfrm>
            <a:off x="484575" y="1038500"/>
            <a:ext cx="7053600" cy="36510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000"/>
                                        <p:tgtEl>
                                          <p:spTgt spid="24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